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7"/>
  </p:notesMasterIdLst>
  <p:sldIdLst>
    <p:sldId id="704" r:id="rId2"/>
    <p:sldId id="419" r:id="rId3"/>
    <p:sldId id="694" r:id="rId4"/>
    <p:sldId id="733" r:id="rId5"/>
    <p:sldId id="736" r:id="rId6"/>
    <p:sldId id="737" r:id="rId7"/>
    <p:sldId id="695" r:id="rId8"/>
    <p:sldId id="728" r:id="rId9"/>
    <p:sldId id="741" r:id="rId10"/>
    <p:sldId id="696" r:id="rId11"/>
    <p:sldId id="401" r:id="rId12"/>
    <p:sldId id="729" r:id="rId13"/>
    <p:sldId id="738" r:id="rId14"/>
    <p:sldId id="740" r:id="rId15"/>
    <p:sldId id="621" r:id="rId16"/>
    <p:sldId id="730" r:id="rId17"/>
    <p:sldId id="747" r:id="rId18"/>
    <p:sldId id="749" r:id="rId19"/>
    <p:sldId id="748" r:id="rId20"/>
    <p:sldId id="458" r:id="rId21"/>
    <p:sldId id="742" r:id="rId22"/>
    <p:sldId id="731" r:id="rId23"/>
    <p:sldId id="750" r:id="rId24"/>
    <p:sldId id="732" r:id="rId25"/>
    <p:sldId id="743" r:id="rId26"/>
    <p:sldId id="477" r:id="rId27"/>
    <p:sldId id="721" r:id="rId28"/>
    <p:sldId id="722" r:id="rId29"/>
    <p:sldId id="723" r:id="rId30"/>
    <p:sldId id="724" r:id="rId31"/>
    <p:sldId id="726" r:id="rId32"/>
    <p:sldId id="725" r:id="rId33"/>
    <p:sldId id="727" r:id="rId34"/>
    <p:sldId id="720" r:id="rId35"/>
    <p:sldId id="6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04040"/>
    <a:srgbClr val="FFFFFF"/>
    <a:srgbClr val="BBC9A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59507" autoAdjust="0"/>
  </p:normalViewPr>
  <p:slideViewPr>
    <p:cSldViewPr snapToGrid="0">
      <p:cViewPr varScale="1">
        <p:scale>
          <a:sx n="70" d="100"/>
          <a:sy n="70" d="100"/>
        </p:scale>
        <p:origin x="2344" y="1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B5A6-4ED5-43DE-985F-63328C601E9C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F969-8B5A-4752-A004-0C2C6F256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00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afternoon</a:t>
            </a:r>
            <a:r>
              <a:rPr lang="zh-CN" altLang="en-US" dirty="0"/>
              <a:t> </a:t>
            </a:r>
            <a:r>
              <a:rPr lang="en-US" altLang="zh-CN" dirty="0"/>
              <a:t>everyone.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pleasure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honor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{</a:t>
            </a:r>
            <a:r>
              <a:rPr lang="en-US" altLang="zh-CN" dirty="0" err="1"/>
              <a:t>titile</a:t>
            </a:r>
            <a:r>
              <a:rPr lang="en-US" altLang="zh-CN" dirty="0"/>
              <a:t>}.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AU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am</a:t>
            </a:r>
            <a:r>
              <a:rPr lang="zh-CN" altLang="en-US" dirty="0"/>
              <a:t> </a:t>
            </a:r>
            <a:r>
              <a:rPr lang="en-US" altLang="zh-CN" dirty="0"/>
              <a:t>currently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PhD</a:t>
            </a:r>
            <a:r>
              <a:rPr lang="zh-CN" altLang="en-US" dirty="0"/>
              <a:t> </a:t>
            </a:r>
            <a:r>
              <a:rPr lang="en-US" altLang="zh-CN" dirty="0"/>
              <a:t>student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UNSW.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co-authors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Dr</a:t>
            </a:r>
            <a:r>
              <a:rPr lang="zh-CN" altLang="en-US" dirty="0"/>
              <a:t> </a:t>
            </a:r>
            <a:r>
              <a:rPr lang="en-US" altLang="zh-CN" dirty="0"/>
              <a:t>Kai</a:t>
            </a:r>
            <a:r>
              <a:rPr lang="zh-CN" altLang="en-US" dirty="0"/>
              <a:t> </a:t>
            </a:r>
            <a:r>
              <a:rPr lang="en-US" altLang="zh-CN" dirty="0"/>
              <a:t>Wang,</a:t>
            </a:r>
            <a:r>
              <a:rPr lang="zh-CN" altLang="en-US" dirty="0"/>
              <a:t> </a:t>
            </a:r>
            <a:r>
              <a:rPr lang="en-US" altLang="zh-CN" dirty="0" err="1"/>
              <a:t>Professort</a:t>
            </a:r>
            <a:r>
              <a:rPr lang="zh-CN" altLang="en-US" dirty="0"/>
              <a:t> </a:t>
            </a:r>
            <a:r>
              <a:rPr lang="en-US" altLang="zh-CN" dirty="0"/>
              <a:t>Wenjie,</a:t>
            </a:r>
            <a:r>
              <a:rPr lang="zh-CN" altLang="en-US" dirty="0"/>
              <a:t> </a:t>
            </a:r>
            <a:r>
              <a:rPr lang="en-US" altLang="zh-CN" dirty="0"/>
              <a:t>Prof</a:t>
            </a:r>
            <a:r>
              <a:rPr lang="zh-CN" altLang="en-US" dirty="0"/>
              <a:t> </a:t>
            </a:r>
            <a:r>
              <a:rPr lang="en-US" altLang="zh-CN" dirty="0" err="1"/>
              <a:t>Xuemin</a:t>
            </a:r>
            <a:r>
              <a:rPr lang="zh-CN" altLang="en-US" dirty="0"/>
              <a:t> </a:t>
            </a:r>
            <a:r>
              <a:rPr lang="en-US" altLang="zh-CN" dirty="0"/>
              <a:t>Lin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Prof</a:t>
            </a:r>
            <a:r>
              <a:rPr lang="zh-CN" altLang="en-US" dirty="0"/>
              <a:t> </a:t>
            </a:r>
            <a:r>
              <a:rPr lang="en-US" altLang="zh-CN" dirty="0"/>
              <a:t>Ying</a:t>
            </a:r>
            <a:r>
              <a:rPr lang="zh-CN" altLang="en-US" dirty="0"/>
              <a:t> </a:t>
            </a:r>
            <a:r>
              <a:rPr lang="en-US" altLang="zh-CN" dirty="0"/>
              <a:t>Zhang</a:t>
            </a:r>
          </a:p>
          <a:p>
            <a:endParaRPr lang="en-AU" altLang="zh-CN" dirty="0"/>
          </a:p>
          <a:p>
            <a:endParaRPr lang="en-AU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28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Recent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attempts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other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than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anchored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kcore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model,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have: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Collpased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kcore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model,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anchored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coreness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model,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on.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Bipartite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graphs,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many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cohesive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subgraph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models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exsit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Like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k-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bitruss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all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variants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bicliques.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K-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bitruss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edge-centric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model.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bicliques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expansive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compute.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study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network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reinforcement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using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cohesive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subgraph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model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bipartite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graphs.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18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/>
              <a:t>Solving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applications.</a:t>
            </a:r>
            <a:r>
              <a:rPr lang="zh-CN" altLang="en-US" dirty="0"/>
              <a:t> </a:t>
            </a:r>
            <a:endParaRPr lang="en-AU" altLang="zh-CN" dirty="0"/>
          </a:p>
          <a:p>
            <a:pPr algn="l"/>
            <a:endParaRPr lang="en-AU" dirty="0"/>
          </a:p>
          <a:p>
            <a:pPr algn="l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aforementioned</a:t>
            </a:r>
            <a:r>
              <a:rPr lang="zh-CN" altLang="en-US" dirty="0"/>
              <a:t> </a:t>
            </a:r>
            <a:r>
              <a:rPr lang="en-US" altLang="zh-CN" dirty="0"/>
              <a:t>user-item</a:t>
            </a:r>
            <a:r>
              <a:rPr lang="zh-CN" altLang="en-US" dirty="0"/>
              <a:t> </a:t>
            </a:r>
            <a:r>
              <a:rPr lang="en-US" altLang="zh-CN" dirty="0"/>
              <a:t>network,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 dirty="0"/>
              <a:t>privileges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discounts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/>
              <a:t>selected</a:t>
            </a:r>
            <a:r>
              <a:rPr lang="zh-CN" altLang="en-US" dirty="0"/>
              <a:t> </a:t>
            </a:r>
            <a:r>
              <a:rPr lang="en-US" altLang="zh-CN" dirty="0"/>
              <a:t>“anchor”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thriving</a:t>
            </a:r>
            <a:r>
              <a:rPr lang="zh-CN" altLang="en-US" dirty="0"/>
              <a:t> </a:t>
            </a:r>
            <a:r>
              <a:rPr lang="en-US" altLang="zh-CN" dirty="0"/>
              <a:t>e-commerce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attracts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revenue.</a:t>
            </a:r>
            <a:r>
              <a:rPr lang="zh-CN" altLang="en-US" dirty="0"/>
              <a:t> 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US" altLang="zh-CN" dirty="0"/>
              <a:t>Mutualistic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networks,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reciprocal</a:t>
            </a:r>
            <a:r>
              <a:rPr lang="zh-CN" altLang="en-US" dirty="0"/>
              <a:t> </a:t>
            </a:r>
            <a:r>
              <a:rPr lang="en-US" altLang="zh-CN" dirty="0"/>
              <a:t>relationships</a:t>
            </a:r>
            <a:r>
              <a:rPr lang="zh-CN" altLang="en-US" dirty="0"/>
              <a:t> </a:t>
            </a:r>
            <a:r>
              <a:rPr lang="en-US" altLang="zh-CN" dirty="0"/>
              <a:t>among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plants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animals.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rely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survive.</a:t>
            </a:r>
            <a:r>
              <a:rPr lang="zh-CN" altLang="en-US" dirty="0"/>
              <a:t> </a:t>
            </a:r>
            <a:endParaRPr lang="en-AU" altLang="zh-CN" dirty="0"/>
          </a:p>
          <a:p>
            <a:pPr algn="l"/>
            <a:endParaRPr lang="en-AU" dirty="0"/>
          </a:p>
          <a:p>
            <a:pPr algn="l"/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improving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habitat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/>
              <a:t>species,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improve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ecosystem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species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resilient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extinction.</a:t>
            </a:r>
            <a:r>
              <a:rPr lang="zh-CN" altLang="en-US" dirty="0"/>
              <a:t> 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dirty="0"/>
              <a:t>A plant-pollinator network in </a:t>
            </a:r>
            <a:r>
              <a:rPr lang="en-AU" dirty="0" err="1"/>
              <a:t>Zackenberg</a:t>
            </a:r>
            <a:r>
              <a:rPr lang="en-AU" dirty="0"/>
              <a:t> Arctic tundra, Greenland that illustrates the pattern of interactions among insects (orange dots) and plants ( green dots)</a:t>
            </a:r>
          </a:p>
        </p:txBody>
      </p:sp>
    </p:spTree>
    <p:extLst>
      <p:ext uri="{BB962C8B-B14F-4D97-AF65-F5344CB8AC3E}">
        <p14:creationId xmlns:p14="http://schemas.microsoft.com/office/powerpoint/2010/main" val="209688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generalization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classic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 err="1"/>
              <a:t>kcore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  <a:r>
              <a:rPr lang="zh-CN" altLang="en-US" dirty="0"/>
              <a:t> </a:t>
            </a:r>
            <a:r>
              <a:rPr lang="en-US" altLang="zh-CN" dirty="0"/>
              <a:t>Thus,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NP-hard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cases.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eriod"/>
            </a:pPr>
            <a:endParaRPr lang="en-US" altLang="zh-CN" dirty="0"/>
          </a:p>
          <a:p>
            <a:pPr marL="228600" indent="-228600">
              <a:buAutoNum type="arabicPeriod"/>
            </a:pP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 err="1"/>
              <a:t>hardnesss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complicated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parameter</a:t>
            </a:r>
            <a:r>
              <a:rPr lang="zh-CN" altLang="en-US" dirty="0"/>
              <a:t> </a:t>
            </a:r>
            <a:r>
              <a:rPr lang="en-US" altLang="zh-CN" dirty="0" err="1"/>
              <a:t>combination.s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eriod"/>
            </a:pPr>
            <a:endParaRPr lang="en-US" altLang="zh-CN" dirty="0"/>
          </a:p>
          <a:p>
            <a:pPr marL="228600" indent="-228600">
              <a:buAutoNum type="arabicPeriod"/>
            </a:pP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cover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derive</a:t>
            </a:r>
            <a:r>
              <a:rPr lang="zh-CN" altLang="en-US" dirty="0"/>
              <a:t> </a:t>
            </a:r>
            <a:r>
              <a:rPr lang="en-US" altLang="zh-CN" dirty="0"/>
              <a:t>hardness</a:t>
            </a:r>
            <a:r>
              <a:rPr lang="zh-CN" altLang="en-US" dirty="0"/>
              <a:t> </a:t>
            </a:r>
            <a:r>
              <a:rPr lang="en-US" altLang="zh-CN" dirty="0"/>
              <a:t>results.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aim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optimize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objective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sets.</a:t>
            </a:r>
            <a:r>
              <a:rPr lang="zh-CN" altLang="en-US" dirty="0"/>
              <a:t> 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objective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submodular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 err="1"/>
              <a:t>supermodular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applied.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objective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neither,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structure.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391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2,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NP-hard.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2,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cover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NP-complete.</a:t>
            </a:r>
            <a:r>
              <a:rPr lang="zh-CN" altLang="en-US" dirty="0"/>
              <a:t> </a:t>
            </a:r>
            <a:endParaRPr lang="en-AU" altLang="zh-CN" dirty="0"/>
          </a:p>
          <a:p>
            <a:pPr marL="228600" indent="-228600">
              <a:buAutoNum type="arabicPeriod"/>
            </a:pPr>
            <a:endParaRPr lang="en-AU" dirty="0"/>
          </a:p>
          <a:p>
            <a:pPr marL="228600" indent="-228600">
              <a:buAutoNum type="arabicPeriod"/>
            </a:pP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exceed</a:t>
            </a:r>
            <a:r>
              <a:rPr lang="zh-CN" altLang="en-US" dirty="0"/>
              <a:t> </a:t>
            </a:r>
            <a:r>
              <a:rPr lang="en-US" altLang="zh-CN" dirty="0"/>
              <a:t>2,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p-time</a:t>
            </a:r>
            <a:r>
              <a:rPr lang="zh-CN" altLang="en-US" dirty="0"/>
              <a:t> </a:t>
            </a:r>
            <a:r>
              <a:rPr lang="en-US" altLang="zh-CN" dirty="0"/>
              <a:t>solvable.</a:t>
            </a:r>
            <a:r>
              <a:rPr lang="zh-CN" altLang="en-US" dirty="0"/>
              <a:t> </a:t>
            </a:r>
            <a:endParaRPr lang="en-AU" altLang="zh-CN" dirty="0"/>
          </a:p>
          <a:p>
            <a:pPr marL="228600" indent="-228600">
              <a:buAutoNum type="arabicPeriod"/>
            </a:pPr>
            <a:endParaRPr lang="en-AU" dirty="0"/>
          </a:p>
          <a:p>
            <a:pPr marL="228600" indent="-228600">
              <a:buAutoNum type="arabicPeriod"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prove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objective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sub-super</a:t>
            </a:r>
            <a:r>
              <a:rPr lang="zh-CN" altLang="en-US" dirty="0"/>
              <a:t> </a:t>
            </a:r>
            <a:r>
              <a:rPr lang="en-US" altLang="zh-CN" dirty="0"/>
              <a:t>modular.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eliminates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possibility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submodular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approaches.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594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Exact</a:t>
            </a:r>
            <a:r>
              <a:rPr lang="zh-CN" altLang="en-US" dirty="0"/>
              <a:t> </a:t>
            </a:r>
            <a:r>
              <a:rPr lang="en-US" altLang="zh-CN" dirty="0"/>
              <a:t>solution:</a:t>
            </a:r>
            <a:r>
              <a:rPr lang="zh-CN" altLang="en-US" dirty="0"/>
              <a:t> </a:t>
            </a:r>
            <a:r>
              <a:rPr lang="en-US" altLang="zh-CN" dirty="0"/>
              <a:t>obviously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feasible.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combinatorial</a:t>
            </a:r>
            <a:r>
              <a:rPr lang="zh-CN" altLang="en-US" dirty="0"/>
              <a:t> </a:t>
            </a:r>
            <a:r>
              <a:rPr lang="en-US" altLang="zh-CN" dirty="0"/>
              <a:t>explosion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sets.</a:t>
            </a:r>
            <a:r>
              <a:rPr lang="zh-CN" altLang="en-US" dirty="0"/>
              <a:t> </a:t>
            </a:r>
            <a:endParaRPr lang="en-AU" altLang="zh-CN" dirty="0"/>
          </a:p>
          <a:p>
            <a:pPr algn="l"/>
            <a:endParaRPr lang="en-AU" altLang="zh-CN" dirty="0"/>
          </a:p>
          <a:p>
            <a:pPr algn="l"/>
            <a:r>
              <a:rPr lang="en-US" altLang="zh-CN" dirty="0"/>
              <a:t>Greedy</a:t>
            </a:r>
            <a:r>
              <a:rPr lang="zh-CN" altLang="en-US" dirty="0"/>
              <a:t> </a:t>
            </a:r>
            <a:r>
              <a:rPr lang="en-US" altLang="zh-CN" dirty="0"/>
              <a:t>algorithm.</a:t>
            </a:r>
            <a:r>
              <a:rPr lang="zh-CN" altLang="en-US" dirty="0"/>
              <a:t> </a:t>
            </a:r>
            <a:endParaRPr lang="en-US" altLang="zh-CN" dirty="0"/>
          </a:p>
          <a:p>
            <a:pPr algn="l"/>
            <a:r>
              <a:rPr lang="en-US" altLang="zh-CN" dirty="0"/>
              <a:t>Method,</a:t>
            </a:r>
            <a:r>
              <a:rPr lang="zh-CN" altLang="en-US" dirty="0"/>
              <a:t> </a:t>
            </a:r>
            <a:r>
              <a:rPr lang="en-US" altLang="zh-CN" dirty="0"/>
              <a:t>complexity.</a:t>
            </a:r>
            <a:r>
              <a:rPr lang="zh-CN" altLang="en-US" dirty="0"/>
              <a:t> </a:t>
            </a:r>
            <a:endParaRPr lang="en-AU" altLang="zh-CN" dirty="0"/>
          </a:p>
          <a:p>
            <a:pPr algn="l"/>
            <a:endParaRPr lang="en-AU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0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200" dirty="0">
                <a:solidFill>
                  <a:srgbClr val="000000"/>
                </a:solidFill>
                <a:cs typeface="Calibri" panose="020F0502020204030204" pitchFamily="34" charset="0"/>
              </a:rPr>
              <a:t>Bottleneck 1:</a:t>
            </a:r>
            <a:r>
              <a:rPr lang="zh-CN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cs typeface="Calibri" panose="020F0502020204030204" pitchFamily="34" charset="0"/>
              </a:rPr>
              <a:t>I</a:t>
            </a:r>
            <a:r>
              <a:rPr lang="en-AU" sz="1200" dirty="0">
                <a:solidFill>
                  <a:srgbClr val="000000"/>
                </a:solidFill>
                <a:cs typeface="Calibri" panose="020F0502020204030204" pitchFamily="34" charset="0"/>
              </a:rPr>
              <a:t>n each iteration of the greedy</a:t>
            </a:r>
            <a:r>
              <a:rPr lang="zh-CN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AU" sz="1200" dirty="0">
                <a:solidFill>
                  <a:srgbClr val="000000"/>
                </a:solidFill>
                <a:cs typeface="Calibri" panose="020F0502020204030204" pitchFamily="34" charset="0"/>
              </a:rPr>
              <a:t>algorithm, it needs to process lots of candidate anchors, the</a:t>
            </a:r>
            <a:r>
              <a:rPr lang="zh-CN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AU" sz="1200" dirty="0">
                <a:solidFill>
                  <a:srgbClr val="000000"/>
                </a:solidFill>
                <a:cs typeface="Calibri" panose="020F0502020204030204" pitchFamily="34" charset="0"/>
              </a:rPr>
              <a:t>number of which is linear to the number of vertices in the</a:t>
            </a:r>
            <a:br>
              <a:rPr lang="en-AU" sz="1200" dirty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en-AU" sz="1200" dirty="0">
                <a:solidFill>
                  <a:srgbClr val="000000"/>
                </a:solidFill>
                <a:cs typeface="Calibri" panose="020F0502020204030204" pitchFamily="34" charset="0"/>
              </a:rPr>
              <a:t>whole graph.</a:t>
            </a:r>
            <a:endParaRPr lang="en-US" altLang="zh-CN" sz="12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200" dirty="0">
                <a:solidFill>
                  <a:srgbClr val="000000"/>
                </a:solidFill>
                <a:cs typeface="Calibri" panose="020F0502020204030204" pitchFamily="34" charset="0"/>
              </a:rPr>
              <a:t>Bottleneck 2:</a:t>
            </a:r>
            <a:r>
              <a:rPr lang="zh-CN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cs typeface="Calibri" panose="020F0502020204030204" pitchFamily="34" charset="0"/>
              </a:rPr>
              <a:t>T</a:t>
            </a:r>
            <a:r>
              <a:rPr lang="en-AU" sz="1200" dirty="0">
                <a:solidFill>
                  <a:srgbClr val="000000"/>
                </a:solidFill>
                <a:cs typeface="Calibri" panose="020F0502020204030204" pitchFamily="34" charset="0"/>
              </a:rPr>
              <a:t>o build the anchor set, we need to</a:t>
            </a:r>
            <a:r>
              <a:rPr lang="zh-CN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AU" sz="1200" dirty="0">
                <a:solidFill>
                  <a:srgbClr val="000000"/>
                </a:solidFill>
                <a:cs typeface="Calibri" panose="020F0502020204030204" pitchFamily="34" charset="0"/>
              </a:rPr>
              <a:t>compute the followers of each candidate anchor, which needs</a:t>
            </a:r>
            <a:r>
              <a:rPr lang="zh-CN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AU" sz="1200" dirty="0">
                <a:solidFill>
                  <a:srgbClr val="000000"/>
                </a:solidFill>
                <a:cs typeface="Calibri" panose="020F0502020204030204" pitchFamily="34" charset="0"/>
              </a:rPr>
              <a:t>to traverse the whole graph in the worst case</a:t>
            </a:r>
            <a:r>
              <a:rPr lang="en-US" altLang="zh-CN" sz="1200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8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873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some simple discussion of where do the followers come from when only one anchor is chosen in each iteration. </a:t>
            </a:r>
          </a:p>
          <a:p>
            <a:endParaRPr lang="en-US" dirty="0"/>
          </a:p>
          <a:p>
            <a:r>
              <a:rPr lang="en-US" dirty="0"/>
              <a:t>When the anchor is in Upper, it turns out that the followers come from the upper shell. </a:t>
            </a:r>
          </a:p>
          <a:p>
            <a:endParaRPr lang="en-US" dirty="0"/>
          </a:p>
          <a:p>
            <a:r>
              <a:rPr lang="en-US" dirty="0"/>
              <a:t>This is because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zh-CN" altLang="en-US" dirty="0"/>
              <a:t> </a:t>
            </a:r>
            <a:r>
              <a:rPr lang="en-US" altLang="zh-CN" dirty="0" err="1"/>
              <a:t>wrt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u.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remove</a:t>
            </a:r>
            <a:r>
              <a:rPr lang="zh-CN" altLang="en-US" dirty="0"/>
              <a:t> </a:t>
            </a:r>
            <a:r>
              <a:rPr lang="en-US" altLang="zh-CN" dirty="0"/>
              <a:t>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incident</a:t>
            </a:r>
            <a:r>
              <a:rPr lang="zh-CN" altLang="en-US" dirty="0"/>
              <a:t> </a:t>
            </a:r>
            <a:r>
              <a:rPr lang="en-US" altLang="zh-CN" dirty="0"/>
              <a:t>edges,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resulting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(a,</a:t>
            </a:r>
            <a:r>
              <a:rPr lang="zh-CN" altLang="en-US" dirty="0"/>
              <a:t> </a:t>
            </a:r>
            <a:r>
              <a:rPr lang="en-US" altLang="zh-CN" dirty="0"/>
              <a:t>b-1)-core.</a:t>
            </a:r>
            <a:r>
              <a:rPr lang="zh-CN" altLang="en-US" dirty="0"/>
              <a:t> </a:t>
            </a:r>
            <a:endParaRPr lang="en-AU" altLang="zh-CN" dirty="0"/>
          </a:p>
          <a:p>
            <a:r>
              <a:rPr lang="en-US" altLang="zh-CN" dirty="0"/>
              <a:t>Thus,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reside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(a,</a:t>
            </a:r>
            <a:r>
              <a:rPr lang="zh-CN" altLang="en-US" dirty="0"/>
              <a:t> </a:t>
            </a:r>
            <a:r>
              <a:rPr lang="en-US" altLang="zh-CN" dirty="0"/>
              <a:t>b-1)-core.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By this logic, we can also prune away the anchors that do not connect to any vertex in the upper shell. </a:t>
            </a:r>
          </a:p>
          <a:p>
            <a:endParaRPr lang="en-US" dirty="0"/>
          </a:p>
          <a:p>
            <a:r>
              <a:rPr lang="en-US" dirty="0"/>
              <a:t>For 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803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some simple discussion of where do the followers come from when only one anchor is chosen in each iteration. </a:t>
            </a:r>
          </a:p>
          <a:p>
            <a:endParaRPr lang="en-US" dirty="0"/>
          </a:p>
          <a:p>
            <a:r>
              <a:rPr lang="en-US" dirty="0"/>
              <a:t>When the anchor is in Upper, it turns out that the followers come from the upper shell. </a:t>
            </a:r>
          </a:p>
          <a:p>
            <a:endParaRPr lang="en-US" dirty="0"/>
          </a:p>
          <a:p>
            <a:r>
              <a:rPr lang="en-US" dirty="0"/>
              <a:t>This is because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zh-CN" altLang="en-US" dirty="0"/>
              <a:t> </a:t>
            </a:r>
            <a:r>
              <a:rPr lang="en-US" altLang="zh-CN" dirty="0" err="1"/>
              <a:t>wrt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u.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remove</a:t>
            </a:r>
            <a:r>
              <a:rPr lang="zh-CN" altLang="en-US" dirty="0"/>
              <a:t> </a:t>
            </a:r>
            <a:r>
              <a:rPr lang="en-US" altLang="zh-CN" dirty="0"/>
              <a:t>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incident</a:t>
            </a:r>
            <a:r>
              <a:rPr lang="zh-CN" altLang="en-US" dirty="0"/>
              <a:t> </a:t>
            </a:r>
            <a:r>
              <a:rPr lang="en-US" altLang="zh-CN" dirty="0"/>
              <a:t>edges,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resulting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(a,</a:t>
            </a:r>
            <a:r>
              <a:rPr lang="zh-CN" altLang="en-US" dirty="0"/>
              <a:t> </a:t>
            </a:r>
            <a:r>
              <a:rPr lang="en-US" altLang="zh-CN" dirty="0"/>
              <a:t>b-1)-core.</a:t>
            </a:r>
            <a:r>
              <a:rPr lang="zh-CN" altLang="en-US" dirty="0"/>
              <a:t> </a:t>
            </a:r>
            <a:endParaRPr lang="en-AU" altLang="zh-CN" dirty="0"/>
          </a:p>
          <a:p>
            <a:r>
              <a:rPr lang="en-US" altLang="zh-CN" dirty="0"/>
              <a:t>Thus,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reside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(a,</a:t>
            </a:r>
            <a:r>
              <a:rPr lang="zh-CN" altLang="en-US" dirty="0"/>
              <a:t> </a:t>
            </a:r>
            <a:r>
              <a:rPr lang="en-US" altLang="zh-CN" dirty="0"/>
              <a:t>b-1)-core.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By this logic, we can also prune away the anchors that do not connect to any vertex in the upper shell. </a:t>
            </a:r>
          </a:p>
          <a:p>
            <a:endParaRPr lang="en-US" dirty="0"/>
          </a:p>
          <a:p>
            <a:r>
              <a:rPr lang="en-US" dirty="0"/>
              <a:t>For example: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45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applies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u.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the anchor is in </a:t>
            </a:r>
            <a:r>
              <a:rPr lang="en-US" altLang="zh-CN" dirty="0"/>
              <a:t>L(H)</a:t>
            </a:r>
            <a:r>
              <a:rPr lang="en-US" dirty="0"/>
              <a:t>, it turns out that the followers come from the </a:t>
            </a:r>
            <a:r>
              <a:rPr lang="en-US" altLang="zh-CN" dirty="0"/>
              <a:t>lower</a:t>
            </a:r>
            <a:r>
              <a:rPr lang="en-US" dirty="0"/>
              <a:t> shell. </a:t>
            </a:r>
          </a:p>
          <a:p>
            <a:endParaRPr lang="en-US" dirty="0"/>
          </a:p>
          <a:p>
            <a:r>
              <a:rPr lang="en-US" dirty="0"/>
              <a:t>This is because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zh-CN" altLang="en-US" dirty="0"/>
              <a:t> </a:t>
            </a:r>
            <a:r>
              <a:rPr lang="en-US" altLang="zh-CN" dirty="0" err="1"/>
              <a:t>wrt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u.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remove</a:t>
            </a:r>
            <a:r>
              <a:rPr lang="zh-CN" altLang="en-US" dirty="0"/>
              <a:t> </a:t>
            </a:r>
            <a:r>
              <a:rPr lang="en-US" altLang="zh-CN" dirty="0"/>
              <a:t>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incident</a:t>
            </a:r>
            <a:r>
              <a:rPr lang="zh-CN" altLang="en-US" dirty="0"/>
              <a:t> </a:t>
            </a:r>
            <a:r>
              <a:rPr lang="en-US" altLang="zh-CN" dirty="0"/>
              <a:t>edges,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resulting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(a,</a:t>
            </a:r>
            <a:r>
              <a:rPr lang="zh-CN" altLang="en-US" dirty="0"/>
              <a:t> </a:t>
            </a:r>
            <a:r>
              <a:rPr lang="en-US" altLang="zh-CN" dirty="0"/>
              <a:t>b-1)-core.</a:t>
            </a:r>
            <a:r>
              <a:rPr lang="zh-CN" altLang="en-US" dirty="0"/>
              <a:t> </a:t>
            </a:r>
            <a:endParaRPr lang="en-AU" altLang="zh-CN" dirty="0"/>
          </a:p>
          <a:p>
            <a:r>
              <a:rPr lang="en-US" altLang="zh-CN" dirty="0"/>
              <a:t>Thus,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reside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(a,</a:t>
            </a:r>
            <a:r>
              <a:rPr lang="zh-CN" altLang="en-US" dirty="0"/>
              <a:t> </a:t>
            </a:r>
            <a:r>
              <a:rPr lang="en-US" altLang="zh-CN" dirty="0"/>
              <a:t>b-1)-core.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By this logic, we can also prune away the anchors that do not connect to any vertex in the upper shell. </a:t>
            </a:r>
          </a:p>
          <a:p>
            <a:endParaRPr lang="en-US" dirty="0"/>
          </a:p>
          <a:p>
            <a:r>
              <a:rPr lang="en-US" dirty="0"/>
              <a:t>For example: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0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brief</a:t>
            </a:r>
            <a:r>
              <a:rPr lang="zh-CN" altLang="en-US" dirty="0"/>
              <a:t> </a:t>
            </a:r>
            <a:r>
              <a:rPr lang="en-US" altLang="zh-CN" dirty="0"/>
              <a:t>intro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networks,</a:t>
            </a:r>
            <a:r>
              <a:rPr lang="zh-CN" altLang="en-US" dirty="0"/>
              <a:t> </a:t>
            </a:r>
            <a:r>
              <a:rPr lang="en-US" altLang="zh-CN" dirty="0"/>
              <a:t>cohesive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models,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formally</a:t>
            </a:r>
            <a:r>
              <a:rPr lang="zh-CN" altLang="en-US" dirty="0"/>
              <a:t> </a:t>
            </a:r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discuss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applications.</a:t>
            </a:r>
          </a:p>
          <a:p>
            <a:pPr marL="228600" indent="-228600">
              <a:buAutoNum type="arabicPeriod"/>
            </a:pPr>
            <a:endParaRPr lang="en-US" altLang="zh-CN" dirty="0"/>
          </a:p>
          <a:p>
            <a:pPr marL="228600" indent="-228600">
              <a:buAutoNum type="arabicPeriod"/>
            </a:pP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anchorted</a:t>
            </a:r>
            <a:r>
              <a:rPr lang="zh-CN" altLang="en-US" dirty="0"/>
              <a:t> </a:t>
            </a:r>
            <a:r>
              <a:rPr lang="en-US" altLang="zh-CN" dirty="0"/>
              <a:t>\</a:t>
            </a:r>
            <a:r>
              <a:rPr lang="en-US" altLang="zh-CN" dirty="0" err="1"/>
              <a:t>abcore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  <a:r>
              <a:rPr lang="zh-CN" altLang="en-US" dirty="0"/>
              <a:t> </a:t>
            </a:r>
            <a:endParaRPr lang="en-AU" altLang="zh-CN" dirty="0"/>
          </a:p>
          <a:p>
            <a:pPr marL="228600" indent="-228600">
              <a:buAutoNum type="arabicPeriod"/>
            </a:pPr>
            <a:endParaRPr lang="en-AU" altLang="zh-CN" dirty="0"/>
          </a:p>
          <a:p>
            <a:pPr marL="228600" indent="-228600">
              <a:buAutoNum type="arabicPeriod"/>
            </a:pP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effectiveness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solutions.</a:t>
            </a:r>
            <a:r>
              <a:rPr lang="zh-CN" altLang="en-US" dirty="0"/>
              <a:t> </a:t>
            </a:r>
            <a:endParaRPr lang="en-AU" altLang="zh-CN" dirty="0"/>
          </a:p>
          <a:p>
            <a:pPr marL="228600" indent="-228600">
              <a:buAutoNum type="arabicPeriod"/>
            </a:pPr>
            <a:endParaRPr lang="en-AU" altLang="zh-CN" dirty="0"/>
          </a:p>
          <a:p>
            <a:pPr marL="228600" indent="-228600">
              <a:buAutoNum type="arabicPeriod"/>
            </a:pP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summarize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findings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discuss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directions.</a:t>
            </a:r>
            <a:r>
              <a:rPr lang="zh-CN" altLang="en-US" dirty="0"/>
              <a:t> </a:t>
            </a:r>
            <a:endParaRPr lang="en-AU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623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above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tells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from.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filter-verification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vertex.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deleted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unveils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dependencies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anchors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followers.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Prune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vertices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deletion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order.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vertices are either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(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α, β)-</a:t>
            </a:r>
            <a:br>
              <a:rPr lang="el-GR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or outside of the (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α, β)-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but not connected to any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followers.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vertices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(4,3)-core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pruned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shell.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Prune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vertices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order-based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zero.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order,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estimate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followers.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zero,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anchor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pruned.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U3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u4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pruned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zero.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129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Observation: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order-reachable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Order-reachability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necessary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sufficient</a:t>
            </a:r>
            <a:r>
              <a:rPr lang="zh-CN" altLang="en-US" dirty="0"/>
              <a:t> </a:t>
            </a:r>
            <a:r>
              <a:rPr lang="en-US" altLang="zh-CN" dirty="0"/>
              <a:t>condition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being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follower.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limit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scope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computation.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Thus,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reachable</a:t>
            </a:r>
            <a:r>
              <a:rPr lang="zh-CN" altLang="en-US" dirty="0"/>
              <a:t> </a:t>
            </a:r>
            <a:r>
              <a:rPr lang="en-US" altLang="zh-CN" dirty="0"/>
              <a:t>vertices,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allow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locally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globally.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Verification</a:t>
            </a:r>
            <a:r>
              <a:rPr lang="zh-CN" altLang="en-US" dirty="0"/>
              <a:t> </a:t>
            </a:r>
            <a:r>
              <a:rPr lang="en-US" altLang="zh-CN" dirty="0"/>
              <a:t>stage: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312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filter-stage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some unfiltered anchors may be “dominated”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other anchors, which means that their followers are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fully covered by others’.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upper/lower</a:t>
            </a:r>
            <a:r>
              <a:rPr lang="zh-CN" altLang="en-US" dirty="0"/>
              <a:t> </a:t>
            </a:r>
            <a:r>
              <a:rPr lang="en-US" altLang="zh-CN" dirty="0"/>
              <a:t>deletion</a:t>
            </a:r>
            <a:r>
              <a:rPr lang="zh-CN" altLang="en-US" dirty="0"/>
              <a:t> </a:t>
            </a:r>
            <a:r>
              <a:rPr lang="en-US" altLang="zh-CN" dirty="0"/>
              <a:t>order,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signature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vertex.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uniquely</a:t>
            </a:r>
            <a:r>
              <a:rPr lang="zh-CN" altLang="en-US" dirty="0"/>
              <a:t> </a:t>
            </a:r>
            <a:r>
              <a:rPr lang="en-US" altLang="zh-CN" dirty="0"/>
              <a:t>determines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sets.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containment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sig</a:t>
            </a:r>
            <a:r>
              <a:rPr lang="zh-CN" altLang="en-US" dirty="0"/>
              <a:t> </a:t>
            </a:r>
            <a:r>
              <a:rPr lang="en-US" altLang="zh-CN" dirty="0"/>
              <a:t>reveals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dominating</a:t>
            </a:r>
            <a:r>
              <a:rPr lang="zh-CN" altLang="en-US" dirty="0"/>
              <a:t> </a:t>
            </a:r>
            <a:r>
              <a:rPr lang="en-US" altLang="zh-CN" dirty="0"/>
              <a:t>relationships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u2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u5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deletion</a:t>
            </a:r>
            <a:r>
              <a:rPr lang="zh-CN" altLang="en-US" dirty="0"/>
              <a:t> </a:t>
            </a:r>
            <a:r>
              <a:rPr lang="en-US" altLang="zh-CN" dirty="0"/>
              <a:t>order.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Sig(u2)</a:t>
            </a:r>
            <a:r>
              <a:rPr lang="zh-CN" altLang="en-US" dirty="0"/>
              <a:t> </a:t>
            </a:r>
            <a:r>
              <a:rPr lang="en-US" altLang="zh-CN" dirty="0"/>
              <a:t>contains</a:t>
            </a:r>
            <a:r>
              <a:rPr lang="zh-CN" altLang="en-US" dirty="0"/>
              <a:t> </a:t>
            </a:r>
            <a:r>
              <a:rPr lang="en-US" altLang="zh-CN" dirty="0"/>
              <a:t>sig(u5)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171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u2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u5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deletion</a:t>
            </a:r>
            <a:r>
              <a:rPr lang="zh-CN" altLang="en-US" dirty="0"/>
              <a:t> </a:t>
            </a:r>
            <a:r>
              <a:rPr lang="en-US" altLang="zh-CN" dirty="0"/>
              <a:t>order.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Sig(u2)</a:t>
            </a:r>
            <a:r>
              <a:rPr lang="zh-CN" altLang="en-US" dirty="0"/>
              <a:t> </a:t>
            </a:r>
            <a:r>
              <a:rPr lang="en-US" altLang="zh-CN" dirty="0"/>
              <a:t>contains</a:t>
            </a:r>
            <a:r>
              <a:rPr lang="zh-CN" altLang="en-US" dirty="0"/>
              <a:t> </a:t>
            </a:r>
            <a:r>
              <a:rPr lang="en-US" altLang="zh-CN" dirty="0"/>
              <a:t>sig(u5).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this,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conclude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u2</a:t>
            </a:r>
            <a:r>
              <a:rPr lang="zh-CN" altLang="en-US" dirty="0"/>
              <a:t> </a:t>
            </a:r>
            <a:r>
              <a:rPr lang="en-US" altLang="zh-CN" dirty="0"/>
              <a:t>contains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u5.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skip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u5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scenario.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271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explore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possibility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placing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anchors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iteration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greedy</a:t>
            </a:r>
            <a:r>
              <a:rPr lang="zh-CN" altLang="en-US" dirty="0"/>
              <a:t> </a:t>
            </a:r>
            <a:r>
              <a:rPr lang="en-US" altLang="zh-CN" dirty="0"/>
              <a:t>framework.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anchors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play,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longer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brought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anchor.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because,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proved,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objective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submodular.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investigate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xxx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break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terms.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term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brought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individually.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term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collective</a:t>
            </a:r>
            <a:r>
              <a:rPr lang="zh-CN" altLang="en-US" dirty="0"/>
              <a:t> </a:t>
            </a:r>
            <a:r>
              <a:rPr lang="en-US" altLang="zh-CN" dirty="0"/>
              <a:t>effect.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cardinality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term</a:t>
            </a:r>
            <a:r>
              <a:rPr lang="zh-CN" altLang="en-US" dirty="0"/>
              <a:t>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set.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plot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verses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set.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close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0.8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pretty</a:t>
            </a:r>
            <a:r>
              <a:rPr lang="zh-CN" altLang="en-US" dirty="0"/>
              <a:t> </a:t>
            </a:r>
            <a:r>
              <a:rPr lang="en-US" altLang="zh-CN" dirty="0"/>
              <a:t>tight.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(on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  <a:r>
              <a:rPr lang="zh-CN" altLang="en-US" dirty="0"/>
              <a:t> </a:t>
            </a:r>
            <a:r>
              <a:rPr lang="en-US" altLang="zh-CN" dirty="0"/>
              <a:t>Wikipedia,</a:t>
            </a:r>
            <a:r>
              <a:rPr lang="zh-CN" altLang="en-US" dirty="0"/>
              <a:t> </a:t>
            </a:r>
            <a:r>
              <a:rPr lang="en-US" altLang="zh-CN" dirty="0"/>
              <a:t>beta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7,</a:t>
            </a:r>
            <a:r>
              <a:rPr lang="zh-CN" altLang="en-US" dirty="0"/>
              <a:t> </a:t>
            </a:r>
            <a:r>
              <a:rPr lang="en-US" altLang="zh-CN" dirty="0"/>
              <a:t>vary</a:t>
            </a:r>
            <a:r>
              <a:rPr lang="zh-CN" altLang="en-US" dirty="0"/>
              <a:t> </a:t>
            </a:r>
            <a:r>
              <a:rPr lang="en-US" altLang="zh-CN" dirty="0"/>
              <a:t>alpha)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plot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scatter</a:t>
            </a:r>
            <a:r>
              <a:rPr lang="zh-CN" altLang="en-US" dirty="0"/>
              <a:t> </a:t>
            </a:r>
            <a:r>
              <a:rPr lang="en-US" altLang="zh-CN" dirty="0"/>
              <a:t>plot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F(x).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positively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predictor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set.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iteration,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resort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maximize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in-shell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set.</a:t>
            </a:r>
            <a:r>
              <a:rPr lang="zh-CN" altLang="en-US" dirty="0"/>
              <a:t> </a:t>
            </a:r>
            <a:endParaRPr lang="en-AU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19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idea,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maintenance</a:t>
            </a:r>
            <a:r>
              <a:rPr lang="zh-CN" altLang="en-US" dirty="0"/>
              <a:t> </a:t>
            </a:r>
            <a:r>
              <a:rPr lang="en-US" altLang="zh-CN" dirty="0"/>
              <a:t>algorithm.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anchors,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identify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lease</a:t>
            </a:r>
            <a:r>
              <a:rPr lang="zh-CN" altLang="en-US" dirty="0"/>
              <a:t> </a:t>
            </a:r>
            <a:r>
              <a:rPr lang="en-US" altLang="zh-CN" dirty="0"/>
              <a:t>contribution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 err="1"/>
              <a:t>xxxx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own.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scan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xxx.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incoming</a:t>
            </a:r>
            <a:r>
              <a:rPr lang="zh-CN" altLang="en-US" dirty="0"/>
              <a:t> </a:t>
            </a:r>
            <a:r>
              <a:rPr lang="en-US" altLang="zh-CN" dirty="0"/>
              <a:t>anchor,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takes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follower</a:t>
            </a:r>
            <a:r>
              <a:rPr lang="zh-CN" altLang="en-US" dirty="0"/>
              <a:t> </a:t>
            </a:r>
            <a:r>
              <a:rPr lang="en-US" altLang="zh-CN" dirty="0"/>
              <a:t>set.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maintaining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bounded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|F(x)|.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Example: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920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51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18 real datasets in our experiments. 17 of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 are from KONECT (http://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konect.cc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/), and Taobao is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user-item network from the Taobao user-behaviour dataset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(https://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tianchi.aliyun.com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/), 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each edge represents that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user has bought an item. To further challenge scalability, a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synthetic graph with 10 million vertices and 4 billion edges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generated using the well-known graph generator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GTgraph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Recursive Matrix graph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060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conduct a case study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“pollination network”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bees.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shown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pollination network includes 28 species of plants and 53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 of bees.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18 black vertices are in the (4, 2)-core,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red and blue circled vertices represent upper and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anchors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these 4 anchors, the (4, 2)-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expands by 56% in size with 3 upper followers and 7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followers included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providing support to these anchored species,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significantly enlarge the (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α, β)-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and improve the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stability of the pollination networks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55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altLang="zh-CN" dirty="0"/>
              <a:t>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FILVER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against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baseline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exact</a:t>
            </a:r>
            <a:r>
              <a:rPr lang="zh-CN" altLang="en-US" dirty="0"/>
              <a:t> </a:t>
            </a:r>
            <a:r>
              <a:rPr lang="en-US" altLang="zh-CN" dirty="0" err="1"/>
              <a:t>algorothm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greedy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produce</a:t>
            </a:r>
            <a:r>
              <a:rPr lang="zh-CN" altLang="en-US" dirty="0"/>
              <a:t> </a:t>
            </a:r>
            <a:r>
              <a:rPr lang="en-US" altLang="zh-CN" dirty="0"/>
              <a:t>significantly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degree-based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assignment.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observe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 err="1"/>
              <a:t>greey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produces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followes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exact</a:t>
            </a:r>
            <a:r>
              <a:rPr lang="zh-CN" altLang="en-US" dirty="0"/>
              <a:t> </a:t>
            </a:r>
            <a:r>
              <a:rPr lang="en-US" altLang="zh-CN" dirty="0"/>
              <a:t>solution.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5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##</a:t>
            </a:r>
            <a:r>
              <a:rPr lang="zh-CN" altLang="en-US" dirty="0"/>
              <a:t> </a:t>
            </a:r>
            <a:r>
              <a:rPr lang="en-US" altLang="zh-CN" dirty="0"/>
              <a:t>intro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endParaRPr lang="en-AU" altLang="zh-CN" dirty="0"/>
          </a:p>
          <a:p>
            <a:endParaRPr lang="en-US" altLang="zh-CN" dirty="0"/>
          </a:p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recent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focused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graphs,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family,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partitioned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sets.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connects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set.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user-item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e-commerce</a:t>
            </a:r>
            <a:r>
              <a:rPr lang="zh-CN" altLang="en-US" dirty="0"/>
              <a:t> </a:t>
            </a:r>
            <a:r>
              <a:rPr lang="en-US" altLang="zh-CN" dirty="0"/>
              <a:t>platforms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Amazon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Ebay</a:t>
            </a:r>
            <a:r>
              <a:rPr lang="en-US" altLang="zh-CN" dirty="0"/>
              <a:t>.</a:t>
            </a:r>
            <a:r>
              <a:rPr lang="zh-CN" altLang="en-US" dirty="0"/>
              <a:t> 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here,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products</a:t>
            </a:r>
            <a:r>
              <a:rPr lang="zh-CN" altLang="en-US" dirty="0"/>
              <a:t> </a:t>
            </a:r>
            <a:r>
              <a:rPr lang="en-US" altLang="zh-CN" dirty="0"/>
              <a:t>listed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websites.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indicates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interaction,</a:t>
            </a:r>
            <a:r>
              <a:rPr lang="zh-CN" altLang="en-US" dirty="0"/>
              <a:t> </a:t>
            </a:r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altLang="zh-CN" dirty="0"/>
              <a:t>purchasing,</a:t>
            </a:r>
            <a:r>
              <a:rPr lang="zh-CN" altLang="en-US" dirty="0"/>
              <a:t> </a:t>
            </a:r>
            <a:r>
              <a:rPr lang="en-US" altLang="zh-CN" dirty="0"/>
              <a:t>reviewing,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liking.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activity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networks.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stay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run.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underlying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willing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involved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thriving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inactive</a:t>
            </a:r>
            <a:r>
              <a:rPr lang="zh-CN" altLang="en-US" dirty="0"/>
              <a:t> </a:t>
            </a:r>
            <a:r>
              <a:rPr lang="en-US" altLang="zh-CN" dirty="0"/>
              <a:t>one.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(It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said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Alibaba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introduced,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batch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orders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submitted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staff,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legitimacy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reliability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service.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probably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attempt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maintaining/improving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user-item</a:t>
            </a:r>
            <a:r>
              <a:rPr lang="zh-CN" altLang="en-US" dirty="0"/>
              <a:t> </a:t>
            </a:r>
            <a:r>
              <a:rPr lang="en-US" altLang="zh-CN" dirty="0"/>
              <a:t>network.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aim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adopt</a:t>
            </a:r>
            <a:r>
              <a:rPr lang="zh-CN" altLang="en-US" dirty="0"/>
              <a:t> </a:t>
            </a:r>
            <a:r>
              <a:rPr lang="en-US" altLang="zh-CN" dirty="0"/>
              <a:t>cohesive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reinforce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networks.</a:t>
            </a:r>
            <a:r>
              <a:rPr lang="zh-CN" altLang="en-US" dirty="0"/>
              <a:t>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239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results.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reports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greedy</a:t>
            </a:r>
            <a:r>
              <a:rPr lang="zh-CN" altLang="en-US" dirty="0"/>
              <a:t> </a:t>
            </a:r>
            <a:r>
              <a:rPr lang="en-US" altLang="zh-CN" dirty="0"/>
              <a:t>algorithms.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dirty="0"/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observe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the algorithms under the filter-verification framework (i.e.,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FILVER, FILVER#, FILVER+, and FILVER++) are much faster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 Naive on all datasets.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observe that both the filter-stage and verification-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optimizations significantly improve the efficiency of</a:t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189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abaltion</a:t>
            </a:r>
            <a:r>
              <a:rPr lang="zh-CN" altLang="en-US" dirty="0"/>
              <a:t> </a:t>
            </a:r>
            <a:r>
              <a:rPr lang="en-US" altLang="zh-CN" dirty="0"/>
              <a:t>studies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degree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budgets.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expected,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filter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verification</a:t>
            </a:r>
            <a:r>
              <a:rPr lang="zh-CN" altLang="en-US" dirty="0"/>
              <a:t> 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optimizations</a:t>
            </a:r>
            <a:r>
              <a:rPr lang="zh-CN" altLang="en-US" dirty="0"/>
              <a:t> </a:t>
            </a:r>
            <a:r>
              <a:rPr lang="en-US" altLang="zh-CN" dirty="0"/>
              <a:t>greatly</a:t>
            </a:r>
            <a:r>
              <a:rPr lang="zh-CN" altLang="en-US" dirty="0"/>
              <a:t> </a:t>
            </a:r>
            <a:r>
              <a:rPr lang="en-US" altLang="zh-CN" dirty="0"/>
              <a:t>speed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FILVER</a:t>
            </a:r>
            <a:r>
              <a:rPr lang="zh-CN" altLang="en-US" dirty="0"/>
              <a:t> </a:t>
            </a:r>
            <a:r>
              <a:rPr lang="en-US" altLang="zh-CN" dirty="0"/>
              <a:t>algorithm.</a:t>
            </a:r>
            <a:r>
              <a:rPr lang="zh-CN" altLang="en-US" dirty="0"/>
              <a:t> </a:t>
            </a:r>
            <a:endParaRPr lang="en-AU" dirty="0"/>
          </a:p>
          <a:p>
            <a:endParaRPr lang="en-AU" dirty="0"/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inseneitive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degree</a:t>
            </a:r>
            <a:r>
              <a:rPr lang="zh-CN" altLang="en-US" dirty="0"/>
              <a:t> </a:t>
            </a:r>
            <a:r>
              <a:rPr lang="en-US" altLang="zh-CN" dirty="0"/>
              <a:t>constraints.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dirty="0"/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driven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budgets.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iterations.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56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ablation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parameter</a:t>
            </a:r>
            <a:r>
              <a:rPr lang="zh-CN" altLang="en-US" dirty="0"/>
              <a:t> </a:t>
            </a:r>
            <a:r>
              <a:rPr lang="en-US" altLang="zh-CN" dirty="0"/>
              <a:t>t,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anchors</a:t>
            </a:r>
            <a:r>
              <a:rPr lang="zh-CN" altLang="en-US" dirty="0"/>
              <a:t> </a:t>
            </a:r>
            <a:r>
              <a:rPr lang="en-US" altLang="zh-CN" dirty="0"/>
              <a:t>placed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iteration.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goes</a:t>
            </a:r>
            <a:r>
              <a:rPr lang="zh-CN" altLang="en-US" dirty="0"/>
              <a:t> </a:t>
            </a:r>
            <a:r>
              <a:rPr lang="en-US" altLang="zh-CN" dirty="0"/>
              <a:t>up.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produces</a:t>
            </a:r>
            <a:r>
              <a:rPr lang="zh-CN" altLang="en-US" dirty="0"/>
              <a:t> </a:t>
            </a:r>
            <a:r>
              <a:rPr lang="en-US" altLang="zh-CN" dirty="0"/>
              <a:t>remain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same.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effectiveness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preserved.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bottom,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anchors</a:t>
            </a:r>
            <a:r>
              <a:rPr lang="zh-CN" altLang="en-US" dirty="0"/>
              <a:t> </a:t>
            </a:r>
            <a:r>
              <a:rPr lang="en-US" altLang="zh-CN" dirty="0"/>
              <a:t>being</a:t>
            </a:r>
            <a:r>
              <a:rPr lang="zh-CN" altLang="en-US" dirty="0"/>
              <a:t> </a:t>
            </a:r>
            <a:r>
              <a:rPr lang="en-US" altLang="zh-CN" dirty="0"/>
              <a:t>placed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iteration,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drop</a:t>
            </a:r>
            <a:r>
              <a:rPr lang="zh-CN" altLang="en-US" dirty="0"/>
              <a:t> </a:t>
            </a:r>
            <a:r>
              <a:rPr lang="en-US" altLang="zh-CN" dirty="0"/>
              <a:t>drastically.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30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  <a:r>
              <a:rPr lang="zh-CN" altLang="en-US" dirty="0"/>
              <a:t> </a:t>
            </a:r>
            <a:r>
              <a:rPr lang="en-US" altLang="zh-CN" dirty="0" err="1"/>
              <a:t>agains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SOTA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err="1"/>
              <a:t>anchore</a:t>
            </a:r>
            <a:r>
              <a:rPr lang="zh-CN" altLang="en-US" dirty="0"/>
              <a:t> </a:t>
            </a:r>
            <a:r>
              <a:rPr lang="en-US" altLang="zh-CN" dirty="0" err="1"/>
              <a:t>kcore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AU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produce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followers.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OLAK</a:t>
            </a:r>
            <a:r>
              <a:rPr lang="zh-CN" altLang="en-US" dirty="0"/>
              <a:t> </a:t>
            </a:r>
            <a:r>
              <a:rPr lang="en-US" altLang="zh-CN" dirty="0"/>
              <a:t>falls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FIVLER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FILVER++.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FILVER+ needs to compute and</a:t>
            </a:r>
            <a:b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 the upper/lower deletion orders to handle all possible</a:t>
            </a:r>
            <a:b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of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FILVER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chooses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anchors in each iteration.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474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altLang="zh-CN" dirty="0"/>
          </a:p>
          <a:p>
            <a:pPr algn="l"/>
            <a:endParaRPr lang="en-AU" altLang="zh-CN" dirty="0"/>
          </a:p>
          <a:p>
            <a:pPr algn="l"/>
            <a:endParaRPr lang="en-AU" altLang="zh-CN" dirty="0"/>
          </a:p>
          <a:p>
            <a:pPr algn="l"/>
            <a:r>
              <a:rPr lang="en-AU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interesting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weighted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graphs.</a:t>
            </a:r>
            <a:r>
              <a:rPr lang="zh-CN" altLang="en-US" dirty="0"/>
              <a:t> </a:t>
            </a:r>
            <a:endParaRPr lang="en-AU" altLang="zh-CN" dirty="0"/>
          </a:p>
          <a:p>
            <a:pPr algn="l"/>
            <a:endParaRPr lang="en-AU" altLang="zh-CN" dirty="0"/>
          </a:p>
          <a:p>
            <a:pPr algn="l"/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explore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greedy</a:t>
            </a:r>
            <a:r>
              <a:rPr lang="zh-CN" altLang="en-US" dirty="0"/>
              <a:t> </a:t>
            </a:r>
            <a:r>
              <a:rPr lang="en-US" altLang="zh-CN" dirty="0"/>
              <a:t>algorithms.</a:t>
            </a:r>
            <a:r>
              <a:rPr lang="zh-CN" altLang="en-US" dirty="0"/>
              <a:t> </a:t>
            </a:r>
            <a:endParaRPr lang="en-AU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669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85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introducing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dirty="0"/>
              <a:t> </a:t>
            </a:r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graphs.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dirty="0"/>
          </a:p>
          <a:p>
            <a:r>
              <a:rPr lang="en-US" altLang="zh-CN" dirty="0"/>
              <a:t>K-core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cohesive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graph,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k</a:t>
            </a:r>
            <a:r>
              <a:rPr lang="zh-CN" altLang="en-US" dirty="0"/>
              <a:t> </a:t>
            </a:r>
            <a:r>
              <a:rPr lang="en-US" altLang="zh-CN" dirty="0"/>
              <a:t>neighbors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subgraph.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easy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kcore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size.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easily</a:t>
            </a:r>
            <a:r>
              <a:rPr lang="zh-CN" altLang="en-US" dirty="0"/>
              <a:t> </a:t>
            </a:r>
            <a:r>
              <a:rPr lang="en-US" altLang="zh-CN" dirty="0"/>
              <a:t>scalable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graphs.</a:t>
            </a:r>
            <a:r>
              <a:rPr lang="zh-CN" altLang="en-US" dirty="0"/>
              <a:t> </a:t>
            </a:r>
            <a:endParaRPr lang="en-AU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87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grey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induce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3-core,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neighbors.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Recent</a:t>
            </a:r>
            <a:r>
              <a:rPr lang="zh-CN" altLang="en-US" dirty="0"/>
              <a:t> </a:t>
            </a:r>
            <a:r>
              <a:rPr lang="en-US" altLang="zh-CN" dirty="0"/>
              <a:t>findings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economics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establish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k-core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peer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social</a:t>
            </a:r>
            <a:r>
              <a:rPr lang="zh-CN" altLang="en-US" dirty="0"/>
              <a:t> </a:t>
            </a:r>
            <a:r>
              <a:rPr lang="en-US" altLang="zh-CN" dirty="0"/>
              <a:t>networks.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simultaneously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stay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Assume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stays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k</a:t>
            </a:r>
            <a:r>
              <a:rPr lang="zh-CN" altLang="en-US" dirty="0"/>
              <a:t> </a:t>
            </a:r>
            <a:r>
              <a:rPr lang="en-US" altLang="zh-CN" dirty="0"/>
              <a:t>neighbors</a:t>
            </a:r>
            <a:r>
              <a:rPr lang="zh-CN" altLang="en-US" dirty="0"/>
              <a:t> </a:t>
            </a:r>
            <a:r>
              <a:rPr lang="en-US" altLang="zh-CN" dirty="0"/>
              <a:t>stay.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concert,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 err="1"/>
              <a:t>wanna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unless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k</a:t>
            </a:r>
            <a:r>
              <a:rPr lang="zh-CN" altLang="en-US" dirty="0"/>
              <a:t> </a:t>
            </a:r>
            <a:r>
              <a:rPr lang="en-US" altLang="zh-CN" dirty="0"/>
              <a:t>friends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you.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k-core</a:t>
            </a:r>
            <a:r>
              <a:rPr lang="zh-CN" altLang="en-US" dirty="0"/>
              <a:t> </a:t>
            </a:r>
            <a:r>
              <a:rPr lang="en-US" altLang="zh-CN" dirty="0"/>
              <a:t>represents</a:t>
            </a:r>
            <a:r>
              <a:rPr lang="zh-CN" altLang="en-US" dirty="0"/>
              <a:t> </a:t>
            </a:r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equilibrium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game,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represented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k-core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stable.</a:t>
            </a:r>
            <a:r>
              <a:rPr lang="zh-CN" altLang="en-US" dirty="0"/>
              <a:t> </a:t>
            </a:r>
            <a:endParaRPr lang="en-AU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76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reinforce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network,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aim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expand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unit</a:t>
            </a:r>
            <a:r>
              <a:rPr lang="zh-CN" altLang="en-US" dirty="0"/>
              <a:t> </a:t>
            </a:r>
            <a:r>
              <a:rPr lang="en-US" altLang="zh-CN" dirty="0"/>
              <a:t>represented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k-core.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so,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/>
              <a:t>k-core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proposed,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relaxes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degree</a:t>
            </a:r>
            <a:r>
              <a:rPr lang="zh-CN" altLang="en-US" dirty="0"/>
              <a:t> </a:t>
            </a:r>
            <a:r>
              <a:rPr lang="en-US" altLang="zh-CN" dirty="0"/>
              <a:t>constraint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vertices.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applications,</a:t>
            </a:r>
            <a:r>
              <a:rPr lang="zh-CN" altLang="en-US" dirty="0"/>
              <a:t> </a:t>
            </a:r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equivalent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giving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extra</a:t>
            </a:r>
            <a:r>
              <a:rPr lang="zh-CN" altLang="en-US" dirty="0"/>
              <a:t> </a:t>
            </a:r>
            <a:r>
              <a:rPr lang="en-US" altLang="zh-CN" dirty="0"/>
              <a:t>incentives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stay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network.</a:t>
            </a:r>
            <a:r>
              <a:rPr lang="zh-CN" altLang="en-US" dirty="0"/>
              <a:t> </a:t>
            </a:r>
            <a:endParaRPr lang="en-AU" altLang="zh-CN" dirty="0"/>
          </a:p>
          <a:p>
            <a:r>
              <a:rPr lang="en-US" altLang="zh-CN" dirty="0"/>
              <a:t>Maybe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membership</a:t>
            </a:r>
            <a:r>
              <a:rPr lang="zh-CN" altLang="en-US" dirty="0"/>
              <a:t> </a:t>
            </a:r>
            <a:r>
              <a:rPr lang="en-US" altLang="zh-CN" dirty="0"/>
              <a:t>premiums,</a:t>
            </a:r>
            <a:r>
              <a:rPr lang="zh-CN" altLang="en-US" dirty="0"/>
              <a:t> </a:t>
            </a:r>
            <a:r>
              <a:rPr lang="en-US" altLang="zh-CN" dirty="0"/>
              <a:t>discounts,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privileges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stay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Consequently,</a:t>
            </a:r>
            <a:r>
              <a:rPr lang="zh-CN" altLang="en-US" dirty="0"/>
              <a:t> </a:t>
            </a:r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k-core.</a:t>
            </a:r>
            <a:r>
              <a:rPr lang="zh-CN" altLang="en-US" dirty="0"/>
              <a:t> </a:t>
            </a:r>
            <a:endParaRPr lang="en-AU" altLang="zh-CN" dirty="0"/>
          </a:p>
          <a:p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called</a:t>
            </a:r>
            <a:r>
              <a:rPr lang="zh-CN" altLang="en-US" dirty="0"/>
              <a:t> </a:t>
            </a:r>
            <a:r>
              <a:rPr lang="en-US" altLang="zh-CN" dirty="0"/>
              <a:t>followers.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perceived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“follow”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“anchors”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stay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red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anchors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blue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anchors.</a:t>
            </a:r>
            <a:r>
              <a:rPr lang="zh-CN" altLang="en-US" dirty="0"/>
              <a:t> </a:t>
            </a:r>
            <a:endParaRPr lang="en-AU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5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Motivated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cohesive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reinforce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networks.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generalization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classic</a:t>
            </a:r>
            <a:r>
              <a:rPr lang="zh-CN" altLang="en-US" dirty="0"/>
              <a:t> </a:t>
            </a:r>
            <a:r>
              <a:rPr lang="en-US" altLang="zh-CN" dirty="0"/>
              <a:t>k-core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impose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degree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vertices.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US" altLang="zh-CN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xxx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….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US" altLang="zh-CN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here,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xxx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(4,3)-core,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…..</a:t>
            </a:r>
          </a:p>
          <a:p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believe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cohesive</a:t>
            </a:r>
            <a:r>
              <a:rPr lang="zh-CN" altLang="en-US" dirty="0"/>
              <a:t> </a:t>
            </a:r>
            <a:r>
              <a:rPr lang="en-US" altLang="zh-CN" dirty="0"/>
              <a:t>subgraphs,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minimum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engagement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guaranteed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subgraphs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structurally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stable.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reinforce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maximizing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cohesive</a:t>
            </a:r>
            <a:r>
              <a:rPr lang="zh-CN" altLang="en-US" dirty="0"/>
              <a:t> </a:t>
            </a:r>
            <a:r>
              <a:rPr lang="en-US" altLang="zh-CN" dirty="0"/>
              <a:t>subgraph.</a:t>
            </a:r>
            <a:r>
              <a:rPr lang="zh-CN" altLang="en-US" dirty="0"/>
              <a:t> </a:t>
            </a:r>
            <a:endParaRPr lang="en-AU" altLang="zh-CN" dirty="0"/>
          </a:p>
          <a:p>
            <a:endParaRPr lang="en-AU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dirty="0"/>
              <a:t> </a:t>
            </a:r>
            <a:r>
              <a:rPr lang="en-US" altLang="zh-CN" dirty="0"/>
              <a:t>alpha</a:t>
            </a:r>
            <a:r>
              <a:rPr lang="zh-CN" altLang="en-US" dirty="0"/>
              <a:t> </a:t>
            </a:r>
            <a:r>
              <a:rPr lang="en-US" altLang="zh-CN" dirty="0"/>
              <a:t>beta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aim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maximize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subgraph.</a:t>
            </a:r>
            <a:r>
              <a:rPr lang="zh-CN" altLang="en-US" dirty="0"/>
              <a:t> 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relaxing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degree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selected</a:t>
            </a:r>
            <a:r>
              <a:rPr lang="zh-CN" altLang="en-US" dirty="0"/>
              <a:t> </a:t>
            </a:r>
            <a:r>
              <a:rPr lang="en-US" altLang="zh-CN" dirty="0"/>
              <a:t>vertices.</a:t>
            </a:r>
            <a:r>
              <a:rPr lang="zh-CN" altLang="en-US" dirty="0"/>
              <a:t> </a:t>
            </a:r>
            <a:endParaRPr lang="en-AU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391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 err="1"/>
              <a:t>kcore</a:t>
            </a:r>
            <a:r>
              <a:rPr lang="zh-CN" altLang="en-US" dirty="0"/>
              <a:t> </a:t>
            </a:r>
            <a:r>
              <a:rPr lang="en-US" altLang="zh-CN" dirty="0"/>
              <a:t>model.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anchored,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degree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positive</a:t>
            </a:r>
            <a:r>
              <a:rPr lang="zh-CN" altLang="en-US" dirty="0"/>
              <a:t> </a:t>
            </a:r>
            <a:r>
              <a:rPr lang="en-US" altLang="zh-CN" dirty="0"/>
              <a:t>infinity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stay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example, in the graph shown on the right.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shade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again,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(4,3)-core.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placing</a:t>
            </a:r>
            <a:r>
              <a:rPr lang="zh-CN" altLang="en-US" dirty="0"/>
              <a:t> </a:t>
            </a:r>
            <a:r>
              <a:rPr lang="en-US" altLang="zh-CN" dirty="0"/>
              <a:t>anchors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u2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v1,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Wrapped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dashed</a:t>
            </a:r>
            <a:r>
              <a:rPr lang="zh-CN" altLang="en-US" dirty="0"/>
              <a:t> </a:t>
            </a:r>
            <a:r>
              <a:rPr lang="en-US" altLang="zh-CN" dirty="0"/>
              <a:t>lines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/>
              <a:t>(4,3)-core.</a:t>
            </a:r>
            <a:r>
              <a:rPr lang="zh-CN" altLang="en-US" dirty="0"/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motivation</a:t>
            </a:r>
            <a:r>
              <a:rPr lang="zh-CN" altLang="en-US" dirty="0"/>
              <a:t> </a:t>
            </a:r>
            <a:r>
              <a:rPr lang="en-US" altLang="zh-CN" dirty="0"/>
              <a:t>behind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zh-CN" dirty="0"/>
              <a:t>cohesive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kcore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components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original</a:t>
            </a:r>
            <a:r>
              <a:rPr lang="zh-CN" altLang="en-US" dirty="0"/>
              <a:t> </a:t>
            </a:r>
            <a:r>
              <a:rPr lang="en-US" altLang="zh-CN" dirty="0"/>
              <a:t>graph.)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believe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cohesive</a:t>
            </a:r>
            <a:r>
              <a:rPr lang="zh-CN" altLang="en-US" dirty="0"/>
              <a:t> </a:t>
            </a:r>
            <a:r>
              <a:rPr lang="en-US" altLang="zh-CN" dirty="0"/>
              <a:t>subgraphs,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minimum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engagement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guaranteed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subgraphs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structurally</a:t>
            </a:r>
            <a:r>
              <a:rPr lang="zh-CN" altLang="en-US" dirty="0"/>
              <a:t> </a:t>
            </a:r>
            <a:r>
              <a:rPr lang="en-US" altLang="zh-CN" dirty="0"/>
              <a:t>stable.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reinforce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bipartite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maximizing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cohesive</a:t>
            </a:r>
            <a:r>
              <a:rPr lang="zh-CN" altLang="en-US" dirty="0"/>
              <a:t> </a:t>
            </a:r>
            <a:r>
              <a:rPr lang="en-US" altLang="zh-CN" dirty="0"/>
              <a:t>subgraph.</a:t>
            </a:r>
            <a:r>
              <a:rPr lang="zh-CN" altLang="en-US" dirty="0"/>
              <a:t> </a:t>
            </a:r>
            <a:endParaRPr lang="en-AU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3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such: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budget</a:t>
            </a:r>
            <a:r>
              <a:rPr lang="zh-CN" altLang="en-US" dirty="0"/>
              <a:t> </a:t>
            </a:r>
            <a:r>
              <a:rPr lang="en-US" altLang="zh-CN" dirty="0"/>
              <a:t>b1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anchors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budget</a:t>
            </a:r>
            <a:r>
              <a:rPr lang="zh-CN" altLang="en-US" dirty="0"/>
              <a:t> </a:t>
            </a:r>
            <a:r>
              <a:rPr lang="en-US" altLang="zh-CN" dirty="0"/>
              <a:t>b2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anchors.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resulting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 err="1"/>
              <a:t>abcore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maximized.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equivalently,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followers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maximized.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73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0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6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66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48078-FAF9-0F46-BF75-910E24DC1355}"/>
              </a:ext>
            </a:extLst>
          </p:cNvPr>
          <p:cNvSpPr txBox="1"/>
          <p:nvPr userDrawn="1"/>
        </p:nvSpPr>
        <p:spPr>
          <a:xfrm>
            <a:off x="5586886" y="13425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/////////////</a:t>
            </a:r>
            <a:endParaRPr lang="en-US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B21E48-1F5C-9B44-8E34-77AA58222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2970" y="1607340"/>
            <a:ext cx="8986058" cy="1821660"/>
          </a:xfrm>
        </p:spPr>
        <p:txBody>
          <a:bodyPr>
            <a:normAutofit/>
          </a:bodyPr>
          <a:lstStyle>
            <a:lvl1pPr algn="ctr">
              <a:defRPr sz="5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4D233-FB7B-4112-98CD-A2F86A895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3586" y="3429000"/>
            <a:ext cx="5584826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18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with re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208060" y="427081"/>
            <a:ext cx="75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F7D4CD-A712-E246-8520-7DB1D7C5AF13}" type="slidenum">
              <a:rPr lang="zh-CN" altLang="en-US" sz="2200" b="0" i="0" kern="100" smtClean="0">
                <a:solidFill>
                  <a:schemeClr val="accent6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zh-CN" altLang="en-US" sz="2200" b="0" i="0" kern="100" dirty="0">
              <a:solidFill>
                <a:schemeClr val="accent6"/>
              </a:solidFill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1063" y="175990"/>
            <a:ext cx="944625" cy="927986"/>
            <a:chOff x="3627746" y="1200316"/>
            <a:chExt cx="944625" cy="927986"/>
          </a:xfrm>
        </p:grpSpPr>
        <p:grpSp>
          <p:nvGrpSpPr>
            <p:cNvPr id="8" name="组合 7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0" name="直接连接符 9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14"/>
          <p:cNvCxnSpPr>
            <a:cxnSpLocks/>
          </p:cNvCxnSpPr>
          <p:nvPr userDrawn="1"/>
        </p:nvCxnSpPr>
        <p:spPr>
          <a:xfrm>
            <a:off x="882824" y="924065"/>
            <a:ext cx="1043446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17A2A2-CC37-0547-9B70-267781E95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432514"/>
            <a:ext cx="10261600" cy="481387"/>
          </a:xfrm>
        </p:spPr>
        <p:txBody>
          <a:bodyPr lIns="0" anchor="ctr" anchorCtr="0"/>
          <a:lstStyle>
            <a:lvl1pPr marL="0" indent="0"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 this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81C9A-B4A1-154B-A119-C737FAD3AB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475" y="5872975"/>
            <a:ext cx="9143048" cy="3139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400"/>
              </a:spcBef>
              <a:buNone/>
              <a:defRPr sz="1600" i="1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C2B91-4884-4228-B838-4E00A092E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1256046"/>
            <a:ext cx="10261600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72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7129">
          <p15:clr>
            <a:srgbClr val="FBAE40"/>
          </p15:clr>
        </p15:guide>
        <p15:guide id="3" pos="6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48078-FAF9-0F46-BF75-910E24DC1355}"/>
              </a:ext>
            </a:extLst>
          </p:cNvPr>
          <p:cNvSpPr txBox="1"/>
          <p:nvPr userDrawn="1"/>
        </p:nvSpPr>
        <p:spPr>
          <a:xfrm>
            <a:off x="5586886" y="13425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/////////////</a:t>
            </a:r>
            <a:endParaRPr lang="en-US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B21E48-1F5C-9B44-8E34-77AA58222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2970" y="1607340"/>
            <a:ext cx="8986058" cy="1821660"/>
          </a:xfrm>
        </p:spPr>
        <p:txBody>
          <a:bodyPr>
            <a:normAutofit/>
          </a:bodyPr>
          <a:lstStyle>
            <a:lvl1pPr algn="ctr">
              <a:defRPr sz="5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4D233-FB7B-4112-98CD-A2F86A895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3586" y="3429000"/>
            <a:ext cx="5584826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922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with re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208060" y="427081"/>
            <a:ext cx="75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F7D4CD-A712-E246-8520-7DB1D7C5AF13}" type="slidenum">
              <a:rPr lang="zh-CN" altLang="en-US" sz="2200" b="0" i="0" kern="100" smtClean="0">
                <a:solidFill>
                  <a:schemeClr val="accent6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zh-CN" altLang="en-US" sz="2200" b="0" i="0" kern="100" dirty="0">
              <a:solidFill>
                <a:schemeClr val="accent6"/>
              </a:solidFill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1063" y="175990"/>
            <a:ext cx="944625" cy="927986"/>
            <a:chOff x="3627746" y="1200316"/>
            <a:chExt cx="944625" cy="927986"/>
          </a:xfrm>
        </p:grpSpPr>
        <p:grpSp>
          <p:nvGrpSpPr>
            <p:cNvPr id="8" name="组合 7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0" name="直接连接符 9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14"/>
          <p:cNvCxnSpPr>
            <a:cxnSpLocks/>
          </p:cNvCxnSpPr>
          <p:nvPr userDrawn="1"/>
        </p:nvCxnSpPr>
        <p:spPr>
          <a:xfrm>
            <a:off x="882824" y="924065"/>
            <a:ext cx="1043446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17A2A2-CC37-0547-9B70-267781E95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432514"/>
            <a:ext cx="10261600" cy="481387"/>
          </a:xfrm>
        </p:spPr>
        <p:txBody>
          <a:bodyPr lIns="0" anchor="ctr" anchorCtr="0"/>
          <a:lstStyle>
            <a:lvl1pPr marL="0" indent="0"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 this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81C9A-B4A1-154B-A119-C737FAD3AB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475" y="5872975"/>
            <a:ext cx="9143048" cy="3139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400"/>
              </a:spcBef>
              <a:buNone/>
              <a:defRPr sz="1600" i="1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C2B91-4884-4228-B838-4E00A092E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1256046"/>
            <a:ext cx="10261600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331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7129">
          <p15:clr>
            <a:srgbClr val="FBAE40"/>
          </p15:clr>
        </p15:guide>
        <p15:guide id="3" pos="6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8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65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4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67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7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97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C8387F-FFF9-46F4-AC45-AD168067906A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35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92" r:id="rId14"/>
    <p:sldLayoutId id="214748379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7" Type="http://schemas.openxmlformats.org/officeDocument/2006/relationships/image" Target="../media/image530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0.png"/><Relationship Id="rId11" Type="http://schemas.openxmlformats.org/officeDocument/2006/relationships/image" Target="../media/image57.png"/><Relationship Id="rId5" Type="http://schemas.openxmlformats.org/officeDocument/2006/relationships/image" Target="../media/image51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0.png"/><Relationship Id="rId11" Type="http://schemas.openxmlformats.org/officeDocument/2006/relationships/image" Target="../media/image58.png"/><Relationship Id="rId5" Type="http://schemas.openxmlformats.org/officeDocument/2006/relationships/image" Target="../media/image520.png"/><Relationship Id="rId15" Type="http://schemas.openxmlformats.org/officeDocument/2006/relationships/image" Target="../media/image620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0.png"/><Relationship Id="rId11" Type="http://schemas.openxmlformats.org/officeDocument/2006/relationships/image" Target="../media/image66.png"/><Relationship Id="rId5" Type="http://schemas.openxmlformats.org/officeDocument/2006/relationships/image" Target="../media/image520.png"/><Relationship Id="rId15" Type="http://schemas.openxmlformats.org/officeDocument/2006/relationships/image" Target="../media/image67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emf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74.png"/><Relationship Id="rId5" Type="http://schemas.openxmlformats.org/officeDocument/2006/relationships/image" Target="../media/image81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0.png"/><Relationship Id="rId11" Type="http://schemas.openxmlformats.org/officeDocument/2006/relationships/image" Target="../media/image88.png"/><Relationship Id="rId5" Type="http://schemas.openxmlformats.org/officeDocument/2006/relationships/image" Target="../media/image820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7.png"/><Relationship Id="rId18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0.png"/><Relationship Id="rId11" Type="http://schemas.openxmlformats.org/officeDocument/2006/relationships/image" Target="../media/image88.png"/><Relationship Id="rId5" Type="http://schemas.openxmlformats.org/officeDocument/2006/relationships/image" Target="../media/image960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9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image" Target="../media/image10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21" Type="http://schemas.openxmlformats.org/officeDocument/2006/relationships/image" Target="../media/image19.svg"/><Relationship Id="rId34" Type="http://schemas.openxmlformats.org/officeDocument/2006/relationships/image" Target="../media/image39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3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image" Target="../media/image37.png"/><Relationship Id="rId5" Type="http://schemas.openxmlformats.org/officeDocument/2006/relationships/image" Target="../media/image320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330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36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4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E26F8E5-3FE8-4DAB-8572-EFBAFFEF1436}"/>
              </a:ext>
            </a:extLst>
          </p:cNvPr>
          <p:cNvSpPr txBox="1">
            <a:spLocks/>
          </p:cNvSpPr>
          <p:nvPr/>
        </p:nvSpPr>
        <p:spPr>
          <a:xfrm>
            <a:off x="1034767" y="1937899"/>
            <a:ext cx="10122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4800" dirty="0"/>
              <a:t>Efficient Reinforcement of Bipartite Networks at Billion Scale</a:t>
            </a:r>
            <a:endParaRPr lang="zh-CN" altLang="en-US" sz="48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57583BD-149E-4C47-A491-BBAFD1294DDB}"/>
              </a:ext>
            </a:extLst>
          </p:cNvPr>
          <p:cNvSpPr txBox="1">
            <a:spLocks/>
          </p:cNvSpPr>
          <p:nvPr/>
        </p:nvSpPr>
        <p:spPr>
          <a:xfrm>
            <a:off x="484395" y="3451074"/>
            <a:ext cx="11223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2800" dirty="0" err="1"/>
              <a:t>Yizhang</a:t>
            </a:r>
            <a:r>
              <a:rPr lang="zh-CN" altLang="en-US" sz="2800" dirty="0"/>
              <a:t> </a:t>
            </a:r>
            <a:r>
              <a:rPr lang="en-US" altLang="zh-CN" sz="2800" dirty="0"/>
              <a:t>He, Kai Wang, Wenjie Zhang, </a:t>
            </a:r>
            <a:r>
              <a:rPr lang="en-US" altLang="zh-CN" sz="2800" dirty="0" err="1"/>
              <a:t>Xuemin</a:t>
            </a:r>
            <a:r>
              <a:rPr lang="en-US" altLang="zh-CN" sz="2800" dirty="0"/>
              <a:t> Lin, Ying Zhang</a:t>
            </a:r>
            <a:endParaRPr lang="zh-CN" altLang="en-US" sz="2800" dirty="0"/>
          </a:p>
        </p:txBody>
      </p:sp>
      <p:pic>
        <p:nvPicPr>
          <p:cNvPr id="7" name="Picture 4" descr="Image result for unsw logo">
            <a:extLst>
              <a:ext uri="{FF2B5EF4-FFF2-40B4-BE49-F238E27FC236}">
                <a16:creationId xmlns:a16="http://schemas.microsoft.com/office/drawing/2014/main" id="{97CA32CC-3A0D-4780-A42A-873DA3D6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03" y="4776637"/>
            <a:ext cx="2215376" cy="58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uts logo">
            <a:extLst>
              <a:ext uri="{FF2B5EF4-FFF2-40B4-BE49-F238E27FC236}">
                <a16:creationId xmlns:a16="http://schemas.microsoft.com/office/drawing/2014/main" id="{72919E4C-85F6-4CA2-A8CD-5D1F7127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08" y="4407519"/>
            <a:ext cx="2276517" cy="12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CDE 2022">
            <a:extLst>
              <a:ext uri="{FF2B5EF4-FFF2-40B4-BE49-F238E27FC236}">
                <a16:creationId xmlns:a16="http://schemas.microsoft.com/office/drawing/2014/main" id="{4D9A232C-C1FE-0A91-48F5-F77D91D6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08" y="485937"/>
            <a:ext cx="17621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8"/>
    </mc:Choice>
    <mc:Fallback xmlns="">
      <p:transition spd="slow" advTm="218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009F4-BF8F-4355-A915-57D1D20B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8C057-E623-47E6-8728-A7A7F4621F43}"/>
              </a:ext>
            </a:extLst>
          </p:cNvPr>
          <p:cNvSpPr/>
          <p:nvPr/>
        </p:nvSpPr>
        <p:spPr>
          <a:xfrm>
            <a:off x="1055688" y="1256046"/>
            <a:ext cx="994149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reinforcement</a:t>
            </a: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- anchored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k-core</a:t>
            </a: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-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anchored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collpased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coreness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lang="en-AU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-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anchored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collapsed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k-truss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Cohesive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subgsraph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bipartite graphs</a:t>
            </a: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	- core-like models:  (</a:t>
            </a:r>
            <a:r>
              <a:rPr lang="el-GR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α, β)-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	- truss-like model: k-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bitruss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/k-wing</a:t>
            </a: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	- clique-like models: biclique</a:t>
            </a:r>
          </a:p>
        </p:txBody>
      </p:sp>
    </p:spTree>
    <p:extLst>
      <p:ext uri="{BB962C8B-B14F-4D97-AF65-F5344CB8AC3E}">
        <p14:creationId xmlns:p14="http://schemas.microsoft.com/office/powerpoint/2010/main" val="40102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6"/>
    </mc:Choice>
    <mc:Fallback xmlns="">
      <p:transition spd="slow" advTm="2660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AB0386-8157-4F64-AF52-C08B346B8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Applications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3DE81FC-0BB5-4213-91E7-DCCD1CF84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1256046"/>
            <a:ext cx="4055155" cy="157581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>
                <a:latin typeface="Calibri" panose="020F0502020204030204" pitchFamily="34" charset="0"/>
                <a:cs typeface="Calibri" panose="020F0502020204030204" pitchFamily="34" charset="0"/>
              </a:rPr>
              <a:t>Maintaining</a:t>
            </a:r>
            <a:r>
              <a:rPr lang="zh-CN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0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zh-CN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0" dirty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</a:p>
          <a:p>
            <a:pPr algn="l"/>
            <a:endParaRPr lang="en-AU" sz="24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>
                <a:latin typeface="Calibri" panose="020F0502020204030204" pitchFamily="34" charset="0"/>
                <a:cs typeface="Calibri" panose="020F0502020204030204" pitchFamily="34" charset="0"/>
              </a:rPr>
              <a:t>Reinforcing</a:t>
            </a:r>
            <a:r>
              <a:rPr lang="zh-CN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0" dirty="0">
                <a:latin typeface="Calibri" panose="020F0502020204030204" pitchFamily="34" charset="0"/>
                <a:cs typeface="Calibri" panose="020F0502020204030204" pitchFamily="34" charset="0"/>
              </a:rPr>
              <a:t>mutualistic</a:t>
            </a:r>
            <a:r>
              <a:rPr lang="zh-CN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0" dirty="0">
                <a:latin typeface="Calibri" panose="020F0502020204030204" pitchFamily="34" charset="0"/>
                <a:cs typeface="Calibri" panose="020F0502020204030204" pitchFamily="34" charset="0"/>
              </a:rPr>
              <a:t>networks</a:t>
            </a:r>
            <a:endParaRPr lang="en-AU" sz="24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24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BDAFBC-ACB2-C621-EEF1-6274FE9D639C}"/>
              </a:ext>
            </a:extLst>
          </p:cNvPr>
          <p:cNvSpPr txBox="1">
            <a:spLocks/>
          </p:cNvSpPr>
          <p:nvPr/>
        </p:nvSpPr>
        <p:spPr>
          <a:xfrm>
            <a:off x="1614964" y="6157720"/>
            <a:ext cx="9143048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Wingdings 2" pitchFamily="18" charset="2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i="0" dirty="0" err="1"/>
              <a:t>Bascompte</a:t>
            </a:r>
            <a:r>
              <a:rPr lang="en-AU" i="0" dirty="0"/>
              <a:t>, Jordi, and Pedro </a:t>
            </a:r>
            <a:r>
              <a:rPr lang="en-AU" i="0" dirty="0" err="1"/>
              <a:t>Jordano</a:t>
            </a:r>
            <a:r>
              <a:rPr lang="en-AU" i="0" dirty="0"/>
              <a:t>. "Plant-animal mutualistic networks: the architecture of biodiversity." </a:t>
            </a:r>
            <a:r>
              <a:rPr lang="en-AU" dirty="0" err="1"/>
              <a:t>Annu</a:t>
            </a:r>
            <a:r>
              <a:rPr lang="en-AU" dirty="0"/>
              <a:t>. Rev. Ecol. </a:t>
            </a:r>
            <a:r>
              <a:rPr lang="en-AU" dirty="0" err="1"/>
              <a:t>Evol</a:t>
            </a:r>
            <a:r>
              <a:rPr lang="en-AU" dirty="0"/>
              <a:t>. Syst.</a:t>
            </a:r>
            <a:r>
              <a:rPr lang="en-AU" i="0" dirty="0"/>
              <a:t> 38 (2007): 567-593.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4A4548-633D-D484-8345-271EC7B74B87}"/>
              </a:ext>
            </a:extLst>
          </p:cNvPr>
          <p:cNvGrpSpPr/>
          <p:nvPr/>
        </p:nvGrpSpPr>
        <p:grpSpPr>
          <a:xfrm>
            <a:off x="5212903" y="989437"/>
            <a:ext cx="6596743" cy="5274040"/>
            <a:chOff x="5212903" y="989437"/>
            <a:chExt cx="6596743" cy="5274040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CD587279-EA0E-1B4E-D9B1-7ABA4BD26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3"/>
            <a:stretch/>
          </p:blipFill>
          <p:spPr>
            <a:xfrm>
              <a:off x="5212903" y="1228591"/>
              <a:ext cx="6596743" cy="472389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89C2B6E-EB33-4EDB-A0ED-976B5F495D79}"/>
                </a:ext>
              </a:extLst>
            </p:cNvPr>
            <p:cNvSpPr txBox="1"/>
            <p:nvPr/>
          </p:nvSpPr>
          <p:spPr>
            <a:xfrm>
              <a:off x="6208783" y="5801812"/>
              <a:ext cx="4493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An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example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of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pollination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network</a:t>
              </a:r>
              <a:endParaRPr lang="zh-CN" altLang="en-US" sz="2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375EA0-8856-DA4B-45DE-4918E9B9C1AD}"/>
                </a:ext>
              </a:extLst>
            </p:cNvPr>
            <p:cNvSpPr/>
            <p:nvPr/>
          </p:nvSpPr>
          <p:spPr>
            <a:xfrm>
              <a:off x="5486401" y="989437"/>
              <a:ext cx="404446" cy="467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28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85"/>
    </mc:Choice>
    <mc:Fallback xmlns="">
      <p:transition spd="slow" advTm="5338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3C5D1F-34B0-450E-8E5C-708AFA00E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Problem Complexity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87623-442B-C1B1-ECFF-AE85E5EFB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89" y="1188179"/>
            <a:ext cx="6426504" cy="4481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">
                <a:extLst>
                  <a:ext uri="{FF2B5EF4-FFF2-40B4-BE49-F238E27FC236}">
                    <a16:creationId xmlns:a16="http://schemas.microsoft.com/office/drawing/2014/main" id="{F02735FB-6D45-8D59-7B6E-F09CF96249F7}"/>
                  </a:ext>
                </a:extLst>
              </p:cNvPr>
              <p:cNvSpPr txBox="1"/>
              <p:nvPr/>
            </p:nvSpPr>
            <p:spPr>
              <a:xfrm>
                <a:off x="5713986" y="5759432"/>
                <a:ext cx="4526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Reduction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cover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2">
                <a:extLst>
                  <a:ext uri="{FF2B5EF4-FFF2-40B4-BE49-F238E27FC236}">
                    <a16:creationId xmlns:a16="http://schemas.microsoft.com/office/drawing/2014/main" id="{F02735FB-6D45-8D59-7B6E-F09CF9624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86" y="5759432"/>
                <a:ext cx="4526880" cy="369332"/>
              </a:xfrm>
              <a:prstGeom prst="rect">
                <a:avLst/>
              </a:prstGeom>
              <a:blipFill>
                <a:blip r:embed="rId4"/>
                <a:stretch>
                  <a:fillRect l="-111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5">
            <a:extLst>
              <a:ext uri="{FF2B5EF4-FFF2-40B4-BE49-F238E27FC236}">
                <a16:creationId xmlns:a16="http://schemas.microsoft.com/office/drawing/2014/main" id="{CFCCF967-998A-2FCB-C0E3-5068646B792E}"/>
              </a:ext>
            </a:extLst>
          </p:cNvPr>
          <p:cNvSpPr/>
          <p:nvPr/>
        </p:nvSpPr>
        <p:spPr>
          <a:xfrm>
            <a:off x="1014566" y="1422993"/>
            <a:ext cx="39849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NP-hardness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Inapproximability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submodular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super-modular</a:t>
            </a:r>
            <a:endParaRPr lang="en-AU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23"/>
    </mc:Choice>
    <mc:Fallback xmlns="">
      <p:transition spd="slow" advTm="42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7935B23B-3E15-8361-B863-215120B8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99" y="1436245"/>
            <a:ext cx="5776623" cy="43102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3C5D1F-34B0-450E-8E5C-708AFA00E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Problem Complexity</a:t>
            </a:r>
            <a:endParaRPr lang="en-AU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FCCF967-998A-2FCB-C0E3-5068646B792E}"/>
              </a:ext>
            </a:extLst>
          </p:cNvPr>
          <p:cNvSpPr/>
          <p:nvPr/>
        </p:nvSpPr>
        <p:spPr>
          <a:xfrm>
            <a:off x="1014565" y="1422993"/>
            <a:ext cx="493117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NP-hardness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Inapproximability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submodular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super-modular</a:t>
            </a:r>
            <a:endParaRPr lang="en-AU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DBF785-2173-473D-F016-A08C14CCD185}"/>
              </a:ext>
            </a:extLst>
          </p:cNvPr>
          <p:cNvSpPr/>
          <p:nvPr/>
        </p:nvSpPr>
        <p:spPr>
          <a:xfrm>
            <a:off x="7392031" y="1551658"/>
            <a:ext cx="3888000" cy="2880000"/>
          </a:xfrm>
          <a:prstGeom prst="rect">
            <a:avLst/>
          </a:prstGeom>
          <a:solidFill>
            <a:srgbClr val="FF0000">
              <a:alpha val="463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927844-2E64-67A2-34FA-A85D0C742954}"/>
              </a:ext>
            </a:extLst>
          </p:cNvPr>
          <p:cNvSpPr/>
          <p:nvPr/>
        </p:nvSpPr>
        <p:spPr>
          <a:xfrm>
            <a:off x="7404406" y="4429745"/>
            <a:ext cx="3870000" cy="720786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32C503-565E-44C5-D3C2-D8E43E7AD2BE}"/>
              </a:ext>
            </a:extLst>
          </p:cNvPr>
          <p:cNvSpPr/>
          <p:nvPr/>
        </p:nvSpPr>
        <p:spPr>
          <a:xfrm>
            <a:off x="6431795" y="1545978"/>
            <a:ext cx="954000" cy="2880000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F2B7E9-CFDD-FD3C-2658-B76D7547E55C}"/>
              </a:ext>
            </a:extLst>
          </p:cNvPr>
          <p:cNvSpPr/>
          <p:nvPr/>
        </p:nvSpPr>
        <p:spPr>
          <a:xfrm>
            <a:off x="6418397" y="4442197"/>
            <a:ext cx="972753" cy="708334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">
            <a:extLst>
              <a:ext uri="{FF2B5EF4-FFF2-40B4-BE49-F238E27FC236}">
                <a16:creationId xmlns:a16="http://schemas.microsoft.com/office/drawing/2014/main" id="{0425D8DA-8A5E-8CEB-39F4-DC1AF99DEC98}"/>
              </a:ext>
            </a:extLst>
          </p:cNvPr>
          <p:cNvSpPr txBox="1"/>
          <p:nvPr/>
        </p:nvSpPr>
        <p:spPr>
          <a:xfrm>
            <a:off x="7185429" y="5736598"/>
            <a:ext cx="28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hardness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22" name="文本框 2">
            <a:extLst>
              <a:ext uri="{FF2B5EF4-FFF2-40B4-BE49-F238E27FC236}">
                <a16:creationId xmlns:a16="http://schemas.microsoft.com/office/drawing/2014/main" id="{091707A7-A8A2-1395-0474-4E36EBFDF7BB}"/>
              </a:ext>
            </a:extLst>
          </p:cNvPr>
          <p:cNvSpPr txBox="1"/>
          <p:nvPr/>
        </p:nvSpPr>
        <p:spPr>
          <a:xfrm>
            <a:off x="1371851" y="3419409"/>
            <a:ext cx="2315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Polynomial-time:</a:t>
            </a:r>
            <a:endParaRPr lang="zh-CN" alt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CD8A66-32AC-A781-4D1F-92AB1FC2652D}"/>
              </a:ext>
            </a:extLst>
          </p:cNvPr>
          <p:cNvSpPr/>
          <p:nvPr/>
        </p:nvSpPr>
        <p:spPr>
          <a:xfrm>
            <a:off x="3727063" y="3493264"/>
            <a:ext cx="972753" cy="3240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本框 2">
            <a:extLst>
              <a:ext uri="{FF2B5EF4-FFF2-40B4-BE49-F238E27FC236}">
                <a16:creationId xmlns:a16="http://schemas.microsoft.com/office/drawing/2014/main" id="{7DFFA46F-40A1-6B2C-B77F-E4976CA3402B}"/>
              </a:ext>
            </a:extLst>
          </p:cNvPr>
          <p:cNvSpPr txBox="1"/>
          <p:nvPr/>
        </p:nvSpPr>
        <p:spPr>
          <a:xfrm>
            <a:off x="1371851" y="4054137"/>
            <a:ext cx="1881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NP-complete:</a:t>
            </a:r>
            <a:endParaRPr lang="zh-CN" altLang="en-US" sz="2400" dirty="0"/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F8A926D0-FE8D-4F76-A2F4-E6494DEB0908}"/>
              </a:ext>
            </a:extLst>
          </p:cNvPr>
          <p:cNvSpPr txBox="1"/>
          <p:nvPr/>
        </p:nvSpPr>
        <p:spPr>
          <a:xfrm>
            <a:off x="1371851" y="4688866"/>
            <a:ext cx="1283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NP-hard:</a:t>
            </a:r>
            <a:endParaRPr lang="zh-CN" alt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946E10-B24F-B43B-6267-F09F1CFDA938}"/>
              </a:ext>
            </a:extLst>
          </p:cNvPr>
          <p:cNvSpPr/>
          <p:nvPr/>
        </p:nvSpPr>
        <p:spPr>
          <a:xfrm>
            <a:off x="3727063" y="4129956"/>
            <a:ext cx="972753" cy="324000"/>
          </a:xfrm>
          <a:prstGeom prst="rect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01629B-3CAC-F330-98BC-5304EC131B79}"/>
              </a:ext>
            </a:extLst>
          </p:cNvPr>
          <p:cNvSpPr/>
          <p:nvPr/>
        </p:nvSpPr>
        <p:spPr>
          <a:xfrm>
            <a:off x="3727063" y="4712793"/>
            <a:ext cx="972753" cy="324000"/>
          </a:xfrm>
          <a:prstGeom prst="rect">
            <a:avLst/>
          </a:prstGeom>
          <a:solidFill>
            <a:srgbClr val="FF0000">
              <a:alpha val="463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009F4-BF8F-4355-A915-57D1D20B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70AF9DAE-6E35-4B69-90BF-671CF7B2EE90}"/>
                  </a:ext>
                </a:extLst>
              </p:cNvPr>
              <p:cNvSpPr/>
              <p:nvPr/>
            </p:nvSpPr>
            <p:spPr>
              <a:xfrm>
                <a:off x="1055688" y="1048227"/>
                <a:ext cx="9941496" cy="5445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a bipartite graph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𝐺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degree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constraints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budgets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anchored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 problem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aims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𝑈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such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number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followers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maximized.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Exact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algorithm: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AU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/>
                  <a:t>Iterate</a:t>
                </a:r>
                <a:r>
                  <a:rPr lang="en-AU" sz="2400" dirty="0"/>
                  <a:t> through all possible combinations of anchor assignments and select the anchor set A that</a:t>
                </a:r>
                <a:r>
                  <a:rPr lang="zh-CN" altLang="en-US" sz="2400" dirty="0"/>
                  <a:t> </a:t>
                </a:r>
                <a:r>
                  <a:rPr lang="en-AU" sz="2400" dirty="0"/>
                  <a:t>maximizes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number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followers.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Complexity: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AU" altLang="zh-CN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naïve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greedy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Select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iterations.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interaction,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maximizes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number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followers.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Complexity: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𝑛𝑚</m:t>
                    </m:r>
                  </m:oMath>
                </a14:m>
                <a:r>
                  <a:rPr lang="en-US" altLang="zh-CN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AU" altLang="zh-CN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70AF9DAE-6E35-4B69-90BF-671CF7B2E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048227"/>
                <a:ext cx="9941496" cy="5445080"/>
              </a:xfrm>
              <a:prstGeom prst="rect">
                <a:avLst/>
              </a:prstGeom>
              <a:blipFill>
                <a:blip r:embed="rId5"/>
                <a:stretch>
                  <a:fillRect l="-1022" t="-930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7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58"/>
    </mc:Choice>
    <mc:Fallback xmlns="">
      <p:transition spd="slow" advTm="7565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45860B-A35B-4988-B64B-347447991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Bottleneck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Naïve</a:t>
            </a:r>
            <a:r>
              <a:rPr lang="zh-CN" altLang="en-US" dirty="0"/>
              <a:t> </a:t>
            </a:r>
            <a:r>
              <a:rPr lang="en-US" altLang="zh-CN" dirty="0"/>
              <a:t>greedy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AU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6927E8-43EC-4E32-9DA1-2BC630DD5023}"/>
              </a:ext>
            </a:extLst>
          </p:cNvPr>
          <p:cNvSpPr txBox="1"/>
          <p:nvPr/>
        </p:nvSpPr>
        <p:spPr>
          <a:xfrm>
            <a:off x="830716" y="1637802"/>
            <a:ext cx="49970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solidFill>
                  <a:srgbClr val="000000"/>
                </a:solidFill>
                <a:cs typeface="Calibri" panose="020F0502020204030204" pitchFamily="34" charset="0"/>
              </a:rPr>
              <a:t>Bottleneck 1:</a:t>
            </a:r>
            <a:r>
              <a:rPr lang="zh-CN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cs typeface="Calibri" panose="020F0502020204030204" pitchFamily="34" charset="0"/>
              </a:rPr>
              <a:t>I</a:t>
            </a:r>
            <a:r>
              <a:rPr lang="en-AU" sz="2400" dirty="0">
                <a:solidFill>
                  <a:srgbClr val="000000"/>
                </a:solidFill>
                <a:cs typeface="Calibri" panose="020F0502020204030204" pitchFamily="34" charset="0"/>
              </a:rPr>
              <a:t>n each iteration of the greedy</a:t>
            </a:r>
            <a:r>
              <a:rPr lang="zh-CN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cs typeface="Calibri" panose="020F0502020204030204" pitchFamily="34" charset="0"/>
              </a:rPr>
              <a:t>algorithm, it needs to process lots of candidate anchors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solidFill>
                  <a:srgbClr val="000000"/>
                </a:solidFill>
                <a:cs typeface="Calibri" panose="020F0502020204030204" pitchFamily="34" charset="0"/>
              </a:rPr>
              <a:t>Bottleneck 2:</a:t>
            </a:r>
            <a:r>
              <a:rPr lang="zh-CN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cs typeface="Calibri" panose="020F0502020204030204" pitchFamily="34" charset="0"/>
              </a:rPr>
              <a:t>To</a:t>
            </a:r>
            <a:r>
              <a:rPr lang="zh-CN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cs typeface="Calibri" panose="020F0502020204030204" pitchFamily="34" charset="0"/>
              </a:rPr>
              <a:t>compute the followers</a:t>
            </a:r>
            <a:r>
              <a:rPr lang="en-US" altLang="zh-CN" sz="2400" dirty="0">
                <a:solidFill>
                  <a:srgbClr val="000000"/>
                </a:solidFill>
                <a:cs typeface="Calibri" panose="020F0502020204030204" pitchFamily="34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cs typeface="Calibri" panose="020F0502020204030204" pitchFamily="34" charset="0"/>
              </a:rPr>
              <a:t>w</a:t>
            </a:r>
            <a:r>
              <a:rPr lang="en-US" altLang="zh-CN" sz="2400" dirty="0">
                <a:solidFill>
                  <a:srgbClr val="000000"/>
                </a:solidFill>
                <a:cs typeface="Calibri" panose="020F0502020204030204" pitchFamily="34" charset="0"/>
              </a:rPr>
              <a:t>e</a:t>
            </a:r>
            <a:r>
              <a:rPr lang="en-AU" sz="2400" dirty="0">
                <a:solidFill>
                  <a:srgbClr val="000000"/>
                </a:solidFill>
                <a:cs typeface="Calibri" panose="020F0502020204030204" pitchFamily="34" charset="0"/>
              </a:rPr>
              <a:t> need</a:t>
            </a:r>
            <a:r>
              <a:rPr lang="zh-CN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cs typeface="Calibri" panose="020F0502020204030204" pitchFamily="34" charset="0"/>
              </a:rPr>
              <a:t>t</a:t>
            </a:r>
            <a:r>
              <a:rPr lang="en-US" altLang="zh-CN" sz="2400" dirty="0">
                <a:solidFill>
                  <a:srgbClr val="000000"/>
                </a:solidFill>
                <a:cs typeface="Calibri" panose="020F0502020204030204" pitchFamily="34" charset="0"/>
              </a:rPr>
              <a:t>o</a:t>
            </a:r>
            <a:r>
              <a:rPr lang="zh-CN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cs typeface="Calibri" panose="020F0502020204030204" pitchFamily="34" charset="0"/>
              </a:rPr>
              <a:t>traverse the whole graph in the worst case</a:t>
            </a:r>
            <a:r>
              <a:rPr lang="en-US" altLang="zh-CN" sz="2400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CF7FC-22E9-17F1-EB27-B123949D0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76" y="1637802"/>
            <a:ext cx="6134475" cy="41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7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78"/>
    </mc:Choice>
    <mc:Fallback xmlns="">
      <p:transition spd="slow" advTm="2197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45860B-A35B-4988-B64B-347447991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Solution</a:t>
            </a:r>
            <a:endParaRPr lang="en-AU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036137B-510C-4C9E-A0AB-0F0BA42D97A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055688" y="1256046"/>
                <a:ext cx="9831387" cy="3621504"/>
              </a:xfrm>
            </p:spPr>
            <p:txBody>
              <a:bodyPr/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AU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 propose the upper/lower deletion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AU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orders based on the vertex deletion order </a:t>
                </a:r>
                <a:r>
                  <a:rPr lang="en-AU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during</a:t>
                </a:r>
                <a:r>
                  <a:rPr lang="zh-CN" altLang="en-US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-core</a:t>
                </a:r>
                <a:r>
                  <a:rPr lang="zh-CN" altLang="en-US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computation.</a:t>
                </a:r>
                <a:r>
                  <a:rPr lang="zh-CN" altLang="en-US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AU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</a:t>
                </a:r>
                <a:r>
                  <a:rPr lang="zh-CN" altLang="en-US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proposed</a:t>
                </a:r>
                <a:r>
                  <a:rPr lang="en-AU" sz="2400" i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FILVER algorithm follows a filter-verification framework </a:t>
                </a:r>
                <a:r>
                  <a:rPr lang="en-AU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 find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AU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best anchor in each iteration.</a:t>
                </a:r>
                <a:endParaRPr lang="en-US" altLang="zh-CN" sz="2400" i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endParaRPr lang="en-US" altLang="zh-CN" sz="2400" i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investigate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follower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signatures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anchors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unveil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their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dominating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relationships.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propose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two-hop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filtering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eliminate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dominated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anchors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AU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speed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AU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up the filter stage. </a:t>
                </a:r>
              </a:p>
              <a:p>
                <a:pPr algn="l"/>
                <a:endParaRPr lang="en-US" altLang="zh-CN" sz="2400" i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AU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 optimize the verification stage by exploring the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AU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cumulative effect of placing multiple anchors and propose the</a:t>
                </a:r>
                <a:r>
                  <a:rPr lang="zh-CN" altLang="en-US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AU" sz="2400" i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FILVER++ algorithm. </a:t>
                </a:r>
                <a:endParaRPr lang="en-US" altLang="zh-CN" sz="2400" i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036137B-510C-4C9E-A0AB-0F0BA42D9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055688" y="1256046"/>
                <a:ext cx="9831387" cy="3621504"/>
              </a:xfrm>
              <a:blipFill>
                <a:blip r:embed="rId5"/>
                <a:stretch>
                  <a:fillRect l="-903" t="-1748" r="-258" b="-1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5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47"/>
    </mc:Choice>
    <mc:Fallback xmlns="">
      <p:transition spd="slow" advTm="2834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8EE2A5-16CD-42B9-C3F2-CFB11FEA8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filter-verification</a:t>
            </a:r>
            <a:r>
              <a:rPr lang="en-AU" dirty="0"/>
              <a:t> </a:t>
            </a:r>
            <a:r>
              <a:rPr lang="en-US" altLang="zh-CN" dirty="0"/>
              <a:t>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ED8CF-B563-AD51-B86B-40E6220F07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36E2D19-315C-2985-FC31-9CBD68793D57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1055688" y="1256046"/>
                <a:ext cx="5205485" cy="2710486"/>
              </a:xfrm>
            </p:spPr>
            <p:txBody>
              <a:bodyPr/>
              <a:lstStyle/>
              <a:p>
                <a:r>
                  <a:rPr lang="en-US" b="1" dirty="0"/>
                  <a:t>Upper shell: </a:t>
                </a:r>
                <a:r>
                  <a:rPr lang="en-US" dirty="0"/>
                  <a:t>the vertices in </a:t>
                </a:r>
                <a14:m>
                  <m:oMath xmlns:m="http://schemas.openxmlformats.org/officeDocument/2006/math"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m:rPr>
                        <m:nor/>
                      </m:rPr>
                      <a:rPr lang="en-AU" altLang="zh-CN" sz="20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AU" altLang="zh-CN" sz="20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AU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 but not in </a:t>
                </a:r>
                <a14:m>
                  <m:oMath xmlns:m="http://schemas.openxmlformats.org/officeDocument/2006/math"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AU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-core. </a:t>
                </a:r>
              </a:p>
              <a:p>
                <a:endParaRPr lang="en-US" dirty="0"/>
              </a:p>
              <a:p>
                <a:r>
                  <a:rPr lang="en-US" b="1" dirty="0"/>
                  <a:t>Observation 1</a:t>
                </a:r>
              </a:p>
              <a:p>
                <a:r>
                  <a:rPr lang="en-US" dirty="0"/>
                  <a:t>When a vertex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anchored, the followers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reside in the upper shell.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36E2D19-315C-2985-FC31-9CBD68793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1055688" y="1256046"/>
                <a:ext cx="5205485" cy="2710486"/>
              </a:xfrm>
              <a:blipFill>
                <a:blip r:embed="rId5"/>
                <a:stretch>
                  <a:fillRect l="-1463" t="-2791" r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F51EF76B-64DD-9D0A-48FA-14B960490258}"/>
              </a:ext>
            </a:extLst>
          </p:cNvPr>
          <p:cNvGrpSpPr/>
          <p:nvPr/>
        </p:nvGrpSpPr>
        <p:grpSpPr>
          <a:xfrm>
            <a:off x="6972725" y="1886419"/>
            <a:ext cx="1817671" cy="886812"/>
            <a:chOff x="7121424" y="1538579"/>
            <a:chExt cx="1817671" cy="88681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084E0E0-19C3-A870-EBF2-9BD88F3BAFF0}"/>
                </a:ext>
              </a:extLst>
            </p:cNvPr>
            <p:cNvSpPr txBox="1"/>
            <p:nvPr/>
          </p:nvSpPr>
          <p:spPr>
            <a:xfrm>
              <a:off x="7257462" y="1538579"/>
              <a:ext cx="1650404" cy="369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upper vertex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AF1ABF8-6C8A-851F-3FCF-67C124185C45}"/>
                </a:ext>
              </a:extLst>
            </p:cNvPr>
            <p:cNvSpPr/>
            <p:nvPr/>
          </p:nvSpPr>
          <p:spPr>
            <a:xfrm rot="5400000" flipH="1">
              <a:off x="7119294" y="1634395"/>
              <a:ext cx="167246" cy="1629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4AF88E9-B951-99A6-E446-62F4EF539001}"/>
                </a:ext>
              </a:extLst>
            </p:cNvPr>
            <p:cNvSpPr txBox="1"/>
            <p:nvPr/>
          </p:nvSpPr>
          <p:spPr>
            <a:xfrm>
              <a:off x="7257463" y="2056058"/>
              <a:ext cx="1681632" cy="369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lower vertex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B6807D8-849A-5D84-8083-5361BAB21DDE}"/>
                </a:ext>
              </a:extLst>
            </p:cNvPr>
            <p:cNvSpPr/>
            <p:nvPr/>
          </p:nvSpPr>
          <p:spPr>
            <a:xfrm rot="5400000" flipH="1">
              <a:off x="7119293" y="2151874"/>
              <a:ext cx="167246" cy="1629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7FA45F-16CC-75F5-69EC-B5DF8D941AEA}"/>
              </a:ext>
            </a:extLst>
          </p:cNvPr>
          <p:cNvCxnSpPr>
            <a:cxnSpLocks/>
            <a:stCxn id="50" idx="4"/>
            <a:endCxn id="20" idx="0"/>
          </p:cNvCxnSpPr>
          <p:nvPr/>
        </p:nvCxnSpPr>
        <p:spPr>
          <a:xfrm flipH="1">
            <a:off x="8008831" y="3482060"/>
            <a:ext cx="547608" cy="4003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92187-3447-70A4-F5AD-9F1E5848BF2C}"/>
              </a:ext>
            </a:extLst>
          </p:cNvPr>
          <p:cNvCxnSpPr>
            <a:cxnSpLocks/>
            <a:stCxn id="48" idx="4"/>
            <a:endCxn id="20" idx="0"/>
          </p:cNvCxnSpPr>
          <p:nvPr/>
        </p:nvCxnSpPr>
        <p:spPr>
          <a:xfrm flipH="1">
            <a:off x="8008831" y="3479035"/>
            <a:ext cx="1097482" cy="4033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33B01-2452-8E3C-0C62-4826B78AEBA0}"/>
              </a:ext>
            </a:extLst>
          </p:cNvPr>
          <p:cNvCxnSpPr>
            <a:cxnSpLocks/>
            <a:stCxn id="54" idx="4"/>
            <a:endCxn id="44" idx="0"/>
          </p:cNvCxnSpPr>
          <p:nvPr/>
        </p:nvCxnSpPr>
        <p:spPr>
          <a:xfrm flipH="1">
            <a:off x="8399337" y="3479035"/>
            <a:ext cx="1312658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E9CB51-C8E5-3C78-21F6-985FDA3CE0DD}"/>
              </a:ext>
            </a:extLst>
          </p:cNvPr>
          <p:cNvCxnSpPr>
            <a:cxnSpLocks/>
            <a:stCxn id="20" idx="5"/>
            <a:endCxn id="44" idx="0"/>
          </p:cNvCxnSpPr>
          <p:nvPr/>
        </p:nvCxnSpPr>
        <p:spPr>
          <a:xfrm>
            <a:off x="8133816" y="4184155"/>
            <a:ext cx="265521" cy="3452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F49284-8E1A-5A07-1EA0-3789FF1DAA6A}"/>
              </a:ext>
            </a:extLst>
          </p:cNvPr>
          <p:cNvCxnSpPr>
            <a:cxnSpLocks/>
            <a:stCxn id="50" idx="4"/>
            <a:endCxn id="42" idx="0"/>
          </p:cNvCxnSpPr>
          <p:nvPr/>
        </p:nvCxnSpPr>
        <p:spPr>
          <a:xfrm>
            <a:off x="8556439" y="3482060"/>
            <a:ext cx="281720" cy="1047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5C1C70-7972-B3D0-2591-BE42D0CD36A8}"/>
              </a:ext>
            </a:extLst>
          </p:cNvPr>
          <p:cNvCxnSpPr>
            <a:cxnSpLocks/>
            <a:stCxn id="48" idx="4"/>
            <a:endCxn id="42" idx="0"/>
          </p:cNvCxnSpPr>
          <p:nvPr/>
        </p:nvCxnSpPr>
        <p:spPr>
          <a:xfrm flipH="1">
            <a:off x="8838158" y="3479035"/>
            <a:ext cx="268154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3932EC-E99C-3BCA-A2C2-E5315EF902F6}"/>
              </a:ext>
            </a:extLst>
          </p:cNvPr>
          <p:cNvCxnSpPr>
            <a:cxnSpLocks/>
            <a:stCxn id="50" idx="4"/>
            <a:endCxn id="40" idx="0"/>
          </p:cNvCxnSpPr>
          <p:nvPr/>
        </p:nvCxnSpPr>
        <p:spPr>
          <a:xfrm>
            <a:off x="8556439" y="3482060"/>
            <a:ext cx="731598" cy="1047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BD4E85-D3F0-D215-52DB-B85B13BCBCC0}"/>
              </a:ext>
            </a:extLst>
          </p:cNvPr>
          <p:cNvCxnSpPr>
            <a:cxnSpLocks/>
            <a:stCxn id="46" idx="4"/>
            <a:endCxn id="40" idx="0"/>
          </p:cNvCxnSpPr>
          <p:nvPr/>
        </p:nvCxnSpPr>
        <p:spPr>
          <a:xfrm flipH="1">
            <a:off x="9288036" y="3479035"/>
            <a:ext cx="966858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5F4C79-9667-C8B0-350C-DE3DD833EFFD}"/>
              </a:ext>
            </a:extLst>
          </p:cNvPr>
          <p:cNvCxnSpPr>
            <a:cxnSpLocks/>
            <a:stCxn id="46" idx="4"/>
            <a:endCxn id="42" idx="0"/>
          </p:cNvCxnSpPr>
          <p:nvPr/>
        </p:nvCxnSpPr>
        <p:spPr>
          <a:xfrm flipH="1">
            <a:off x="8838158" y="3479035"/>
            <a:ext cx="1416736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E6EC1C-9634-FAA4-3C7A-A6AA14743154}"/>
              </a:ext>
            </a:extLst>
          </p:cNvPr>
          <p:cNvCxnSpPr>
            <a:cxnSpLocks/>
            <a:stCxn id="48" idx="4"/>
            <a:endCxn id="40" idx="0"/>
          </p:cNvCxnSpPr>
          <p:nvPr/>
        </p:nvCxnSpPr>
        <p:spPr>
          <a:xfrm>
            <a:off x="9106312" y="3479035"/>
            <a:ext cx="181724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1D7BA6E-956B-3565-67BE-63D628C61FFD}"/>
              </a:ext>
            </a:extLst>
          </p:cNvPr>
          <p:cNvSpPr/>
          <p:nvPr/>
        </p:nvSpPr>
        <p:spPr>
          <a:xfrm flipH="1">
            <a:off x="7322260" y="4529392"/>
            <a:ext cx="303011" cy="3030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2E2CE8-C53A-FE43-3B25-F52927B17DEE}"/>
              </a:ext>
            </a:extLst>
          </p:cNvPr>
          <p:cNvSpPr/>
          <p:nvPr/>
        </p:nvSpPr>
        <p:spPr>
          <a:xfrm>
            <a:off x="7832074" y="3882414"/>
            <a:ext cx="353512" cy="353512"/>
          </a:xfrm>
          <a:prstGeom prst="ellipse">
            <a:avLst/>
          </a:prstGeom>
          <a:solidFill>
            <a:srgbClr val="FF0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highlight>
                <a:srgbClr val="7030A0"/>
              </a:highlight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287DEE-5AF8-F724-E0E2-86F7B4F4DFD7}"/>
              </a:ext>
            </a:extLst>
          </p:cNvPr>
          <p:cNvCxnSpPr>
            <a:cxnSpLocks/>
            <a:stCxn id="52" idx="4"/>
            <a:endCxn id="19" idx="0"/>
          </p:cNvCxnSpPr>
          <p:nvPr/>
        </p:nvCxnSpPr>
        <p:spPr>
          <a:xfrm flipH="1">
            <a:off x="7473765" y="3482834"/>
            <a:ext cx="179968" cy="10465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451291C-5F89-128C-DCF0-AFE08881B6EB}"/>
              </a:ext>
            </a:extLst>
          </p:cNvPr>
          <p:cNvSpPr/>
          <p:nvPr/>
        </p:nvSpPr>
        <p:spPr>
          <a:xfrm flipH="1">
            <a:off x="9560490" y="3176024"/>
            <a:ext cx="303010" cy="30301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2796DC-49F9-9262-47C1-8219060FBE82}"/>
                  </a:ext>
                </a:extLst>
              </p:cNvPr>
              <p:cNvSpPr txBox="1"/>
              <p:nvPr/>
            </p:nvSpPr>
            <p:spPr>
              <a:xfrm>
                <a:off x="9497051" y="3108965"/>
                <a:ext cx="443101" cy="369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2796DC-49F9-9262-47C1-8219060FB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051" y="3108965"/>
                <a:ext cx="443101" cy="369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D2DBDA7B-3F3D-D9D8-CC7E-F7C115C4C248}"/>
              </a:ext>
            </a:extLst>
          </p:cNvPr>
          <p:cNvSpPr/>
          <p:nvPr/>
        </p:nvSpPr>
        <p:spPr>
          <a:xfrm flipH="1">
            <a:off x="7502228" y="3179823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5D81C3-55C5-4291-B4EC-9A1308BD3B24}"/>
                  </a:ext>
                </a:extLst>
              </p:cNvPr>
              <p:cNvSpPr txBox="1"/>
              <p:nvPr/>
            </p:nvSpPr>
            <p:spPr>
              <a:xfrm>
                <a:off x="7455980" y="3120407"/>
                <a:ext cx="414114" cy="36933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5D81C3-55C5-4291-B4EC-9A1308BD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980" y="3120407"/>
                <a:ext cx="414114" cy="3693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1FDB23BD-7BEF-2934-3813-03F8B06D1E8C}"/>
              </a:ext>
            </a:extLst>
          </p:cNvPr>
          <p:cNvSpPr/>
          <p:nvPr/>
        </p:nvSpPr>
        <p:spPr>
          <a:xfrm flipH="1">
            <a:off x="8404933" y="3179049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049737-E698-1D22-ECFC-1AF6FBF6D71E}"/>
                  </a:ext>
                </a:extLst>
              </p:cNvPr>
              <p:cNvSpPr txBox="1"/>
              <p:nvPr/>
            </p:nvSpPr>
            <p:spPr>
              <a:xfrm>
                <a:off x="8340558" y="3100199"/>
                <a:ext cx="44310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049737-E698-1D22-ECFC-1AF6FBF6D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558" y="3100199"/>
                <a:ext cx="44310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D02FDD2A-E29B-2642-9EA5-CDF6749BFE20}"/>
              </a:ext>
            </a:extLst>
          </p:cNvPr>
          <p:cNvSpPr/>
          <p:nvPr/>
        </p:nvSpPr>
        <p:spPr>
          <a:xfrm flipH="1">
            <a:off x="8954806" y="3176024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D8BB8A-ADE5-93D3-5F39-A1F34CEED251}"/>
                  </a:ext>
                </a:extLst>
              </p:cNvPr>
              <p:cNvSpPr txBox="1"/>
              <p:nvPr/>
            </p:nvSpPr>
            <p:spPr>
              <a:xfrm>
                <a:off x="8879101" y="3108967"/>
                <a:ext cx="443101" cy="36933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D8BB8A-ADE5-93D3-5F39-A1F34CEED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101" y="3108967"/>
                <a:ext cx="443101" cy="3693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D0E9CB2F-BB1C-3D7E-3CF5-6488FBD761B4}"/>
              </a:ext>
            </a:extLst>
          </p:cNvPr>
          <p:cNvSpPr/>
          <p:nvPr/>
        </p:nvSpPr>
        <p:spPr>
          <a:xfrm flipH="1">
            <a:off x="10103389" y="3176024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43278F-9DE1-ADE5-AEF6-086B2D950EE2}"/>
                  </a:ext>
                </a:extLst>
              </p:cNvPr>
              <p:cNvSpPr txBox="1"/>
              <p:nvPr/>
            </p:nvSpPr>
            <p:spPr>
              <a:xfrm>
                <a:off x="10035595" y="3100199"/>
                <a:ext cx="44310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43278F-9DE1-ADE5-AEF6-086B2D950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595" y="3100199"/>
                <a:ext cx="44310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1D46CA7F-76DA-5063-F4D7-6C43A7E2731E}"/>
              </a:ext>
            </a:extLst>
          </p:cNvPr>
          <p:cNvSpPr/>
          <p:nvPr/>
        </p:nvSpPr>
        <p:spPr>
          <a:xfrm flipH="1">
            <a:off x="8247832" y="4529391"/>
            <a:ext cx="303010" cy="3030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AECCC4-496C-63B5-483A-6EC19043D3F9}"/>
                  </a:ext>
                </a:extLst>
              </p:cNvPr>
              <p:cNvSpPr txBox="1"/>
              <p:nvPr/>
            </p:nvSpPr>
            <p:spPr>
              <a:xfrm>
                <a:off x="8169340" y="4458657"/>
                <a:ext cx="44310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AECCC4-496C-63B5-483A-6EC19043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340" y="4458657"/>
                <a:ext cx="44310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A76AA4-A61B-B81C-235F-743F01E00A04}"/>
                  </a:ext>
                </a:extLst>
              </p:cNvPr>
              <p:cNvSpPr txBox="1"/>
              <p:nvPr/>
            </p:nvSpPr>
            <p:spPr>
              <a:xfrm>
                <a:off x="7247713" y="4458657"/>
                <a:ext cx="443101" cy="369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A76AA4-A61B-B81C-235F-743F01E00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713" y="4458657"/>
                <a:ext cx="443101" cy="369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84D9ED48-3043-2FFE-1897-CFD9C18CC674}"/>
              </a:ext>
            </a:extLst>
          </p:cNvPr>
          <p:cNvSpPr/>
          <p:nvPr/>
        </p:nvSpPr>
        <p:spPr>
          <a:xfrm flipH="1">
            <a:off x="8686653" y="4529392"/>
            <a:ext cx="303010" cy="3030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CA12BF-926F-F7CD-398D-B41F9F24CF2D}"/>
                  </a:ext>
                </a:extLst>
              </p:cNvPr>
              <p:cNvSpPr txBox="1"/>
              <p:nvPr/>
            </p:nvSpPr>
            <p:spPr>
              <a:xfrm>
                <a:off x="8614840" y="4465324"/>
                <a:ext cx="443101" cy="369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CA12BF-926F-F7CD-398D-B41F9F24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40" y="4465324"/>
                <a:ext cx="443101" cy="369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9D08F5DC-F677-EA2C-3D54-7C77B8EB6CEF}"/>
              </a:ext>
            </a:extLst>
          </p:cNvPr>
          <p:cNvSpPr/>
          <p:nvPr/>
        </p:nvSpPr>
        <p:spPr>
          <a:xfrm flipH="1">
            <a:off x="9136531" y="4529391"/>
            <a:ext cx="303010" cy="3030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0B6C57-05F8-83F0-AF4C-9781137D1924}"/>
                  </a:ext>
                </a:extLst>
              </p:cNvPr>
              <p:cNvSpPr txBox="1"/>
              <p:nvPr/>
            </p:nvSpPr>
            <p:spPr>
              <a:xfrm>
                <a:off x="9060341" y="4480569"/>
                <a:ext cx="443101" cy="36933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0B6C57-05F8-83F0-AF4C-9781137D1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41" y="4480569"/>
                <a:ext cx="443101" cy="3693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BEFB1D-F05B-782D-C0F3-0CEED7DE2061}"/>
                  </a:ext>
                </a:extLst>
              </p:cNvPr>
              <p:cNvSpPr txBox="1"/>
              <p:nvPr/>
            </p:nvSpPr>
            <p:spPr>
              <a:xfrm>
                <a:off x="7897420" y="4925246"/>
                <a:ext cx="1032623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m:oMathPara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BEFB1D-F05B-782D-C0F3-0CEED7DE2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420" y="4925246"/>
                <a:ext cx="1032623" cy="369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90B2C58-DC0A-D20D-2130-15BCC70ACC64}"/>
              </a:ext>
            </a:extLst>
          </p:cNvPr>
          <p:cNvGrpSpPr/>
          <p:nvPr/>
        </p:nvGrpSpPr>
        <p:grpSpPr>
          <a:xfrm>
            <a:off x="9111675" y="1872350"/>
            <a:ext cx="1875938" cy="900881"/>
            <a:chOff x="8784551" y="3105566"/>
            <a:chExt cx="1875938" cy="90088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1C4EBE-E50A-22C8-174C-9E719FAF9FF2}"/>
                </a:ext>
              </a:extLst>
            </p:cNvPr>
            <p:cNvSpPr txBox="1"/>
            <p:nvPr/>
          </p:nvSpPr>
          <p:spPr>
            <a:xfrm>
              <a:off x="9010114" y="3105566"/>
              <a:ext cx="1396491" cy="369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mbria Math" panose="02040503050406030204" pitchFamily="18" charset="0"/>
                </a:rPr>
                <a:t>(4, 3)-core</a:t>
              </a:r>
              <a:endParaRPr lang="en-US" dirty="0">
                <a:latin typeface="Cambria Math" panose="020405030504060302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AFE6DE6-EBD6-B6FC-7F00-0BF04C2A48A4}"/>
                </a:ext>
              </a:extLst>
            </p:cNvPr>
            <p:cNvSpPr/>
            <p:nvPr/>
          </p:nvSpPr>
          <p:spPr>
            <a:xfrm rot="5400000" flipH="1">
              <a:off x="8784551" y="3200501"/>
              <a:ext cx="252509" cy="252509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highlight>
                  <a:srgbClr val="7030A0"/>
                </a:highlight>
              </a:endParaRPr>
            </a:p>
          </p:txBody>
        </p:sp>
        <p:sp>
          <p:nvSpPr>
            <p:cNvPr id="38" name="Rounded Rectangle 35">
              <a:extLst>
                <a:ext uri="{FF2B5EF4-FFF2-40B4-BE49-F238E27FC236}">
                  <a16:creationId xmlns:a16="http://schemas.microsoft.com/office/drawing/2014/main" id="{7ACE8D96-8816-4029-3790-3B4B5C0CC317}"/>
                </a:ext>
              </a:extLst>
            </p:cNvPr>
            <p:cNvSpPr/>
            <p:nvPr/>
          </p:nvSpPr>
          <p:spPr>
            <a:xfrm>
              <a:off x="8784551" y="3740464"/>
              <a:ext cx="378763" cy="189382"/>
            </a:xfrm>
            <a:prstGeom prst="roundRect">
              <a:avLst/>
            </a:prstGeom>
            <a:ln w="1905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583A5D-70C7-6AC0-5D25-D182E110421A}"/>
                </a:ext>
              </a:extLst>
            </p:cNvPr>
            <p:cNvSpPr txBox="1"/>
            <p:nvPr/>
          </p:nvSpPr>
          <p:spPr>
            <a:xfrm>
              <a:off x="9158467" y="3637114"/>
              <a:ext cx="1502022" cy="369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upper shell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F447AC-40AE-1D53-8746-7C798528968D}"/>
              </a:ext>
            </a:extLst>
          </p:cNvPr>
          <p:cNvCxnSpPr>
            <a:cxnSpLocks/>
            <a:stCxn id="52" idx="4"/>
            <a:endCxn id="20" idx="0"/>
          </p:cNvCxnSpPr>
          <p:nvPr/>
        </p:nvCxnSpPr>
        <p:spPr>
          <a:xfrm>
            <a:off x="7653733" y="3482834"/>
            <a:ext cx="355097" cy="3995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E526C0-D951-0861-057C-910614FCF0F3}"/>
              </a:ext>
            </a:extLst>
          </p:cNvPr>
          <p:cNvCxnSpPr>
            <a:cxnSpLocks/>
            <a:stCxn id="54" idx="4"/>
            <a:endCxn id="42" idx="0"/>
          </p:cNvCxnSpPr>
          <p:nvPr/>
        </p:nvCxnSpPr>
        <p:spPr>
          <a:xfrm flipH="1">
            <a:off x="8838158" y="3479035"/>
            <a:ext cx="873837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4B83F69-40B6-F678-F419-3FAA3BECF420}"/>
              </a:ext>
            </a:extLst>
          </p:cNvPr>
          <p:cNvCxnSpPr>
            <a:cxnSpLocks/>
            <a:stCxn id="20" idx="5"/>
            <a:endCxn id="40" idx="0"/>
          </p:cNvCxnSpPr>
          <p:nvPr/>
        </p:nvCxnSpPr>
        <p:spPr>
          <a:xfrm>
            <a:off x="8133816" y="4184155"/>
            <a:ext cx="1154220" cy="345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7A6592-AF61-F07C-414B-162B2033FA25}"/>
              </a:ext>
            </a:extLst>
          </p:cNvPr>
          <p:cNvCxnSpPr>
            <a:cxnSpLocks/>
            <a:stCxn id="54" idx="4"/>
            <a:endCxn id="40" idx="0"/>
          </p:cNvCxnSpPr>
          <p:nvPr/>
        </p:nvCxnSpPr>
        <p:spPr>
          <a:xfrm flipH="1">
            <a:off x="9288036" y="3479035"/>
            <a:ext cx="423959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5">
            <a:extLst>
              <a:ext uri="{FF2B5EF4-FFF2-40B4-BE49-F238E27FC236}">
                <a16:creationId xmlns:a16="http://schemas.microsoft.com/office/drawing/2014/main" id="{1090B71D-C653-B96E-288F-1C3A6370AEC8}"/>
              </a:ext>
            </a:extLst>
          </p:cNvPr>
          <p:cNvSpPr/>
          <p:nvPr/>
        </p:nvSpPr>
        <p:spPr>
          <a:xfrm>
            <a:off x="8215806" y="3097354"/>
            <a:ext cx="1269785" cy="1812171"/>
          </a:xfrm>
          <a:prstGeom prst="roundRect">
            <a:avLst/>
          </a:prstGeom>
          <a:ln w="19050">
            <a:solidFill>
              <a:srgbClr val="33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11"/>
    </mc:Choice>
    <mc:Fallback xmlns="">
      <p:transition spd="slow" advTm="5451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8EE2A5-16CD-42B9-C3F2-CFB11FEA8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filter-verification</a:t>
            </a:r>
            <a:r>
              <a:rPr lang="en-AU" dirty="0"/>
              <a:t> </a:t>
            </a:r>
            <a:r>
              <a:rPr lang="en-US" altLang="zh-CN" dirty="0"/>
              <a:t>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ED8CF-B563-AD51-B86B-40E6220F07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51EF76B-64DD-9D0A-48FA-14B960490258}"/>
              </a:ext>
            </a:extLst>
          </p:cNvPr>
          <p:cNvGrpSpPr/>
          <p:nvPr/>
        </p:nvGrpSpPr>
        <p:grpSpPr>
          <a:xfrm>
            <a:off x="6972725" y="1886419"/>
            <a:ext cx="1817671" cy="886812"/>
            <a:chOff x="7121424" y="1538579"/>
            <a:chExt cx="1817671" cy="88681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084E0E0-19C3-A870-EBF2-9BD88F3BAFF0}"/>
                </a:ext>
              </a:extLst>
            </p:cNvPr>
            <p:cNvSpPr txBox="1"/>
            <p:nvPr/>
          </p:nvSpPr>
          <p:spPr>
            <a:xfrm>
              <a:off x="7257462" y="1538579"/>
              <a:ext cx="1650404" cy="369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upper vertex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AF1ABF8-6C8A-851F-3FCF-67C124185C45}"/>
                </a:ext>
              </a:extLst>
            </p:cNvPr>
            <p:cNvSpPr/>
            <p:nvPr/>
          </p:nvSpPr>
          <p:spPr>
            <a:xfrm rot="5400000" flipH="1">
              <a:off x="7119294" y="1634395"/>
              <a:ext cx="167246" cy="1629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4AF88E9-B951-99A6-E446-62F4EF539001}"/>
                </a:ext>
              </a:extLst>
            </p:cNvPr>
            <p:cNvSpPr txBox="1"/>
            <p:nvPr/>
          </p:nvSpPr>
          <p:spPr>
            <a:xfrm>
              <a:off x="7257463" y="2056058"/>
              <a:ext cx="1681632" cy="369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lower vertex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B6807D8-849A-5D84-8083-5361BAB21DDE}"/>
                </a:ext>
              </a:extLst>
            </p:cNvPr>
            <p:cNvSpPr/>
            <p:nvPr/>
          </p:nvSpPr>
          <p:spPr>
            <a:xfrm rot="5400000" flipH="1">
              <a:off x="7119293" y="2151874"/>
              <a:ext cx="167246" cy="1629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7FA45F-16CC-75F5-69EC-B5DF8D941AEA}"/>
              </a:ext>
            </a:extLst>
          </p:cNvPr>
          <p:cNvCxnSpPr>
            <a:cxnSpLocks/>
            <a:stCxn id="50" idx="4"/>
            <a:endCxn id="20" idx="0"/>
          </p:cNvCxnSpPr>
          <p:nvPr/>
        </p:nvCxnSpPr>
        <p:spPr>
          <a:xfrm flipH="1">
            <a:off x="8008831" y="3482060"/>
            <a:ext cx="547608" cy="4003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92187-3447-70A4-F5AD-9F1E5848BF2C}"/>
              </a:ext>
            </a:extLst>
          </p:cNvPr>
          <p:cNvCxnSpPr>
            <a:cxnSpLocks/>
            <a:stCxn id="48" idx="4"/>
            <a:endCxn id="20" idx="0"/>
          </p:cNvCxnSpPr>
          <p:nvPr/>
        </p:nvCxnSpPr>
        <p:spPr>
          <a:xfrm flipH="1">
            <a:off x="8008831" y="3479035"/>
            <a:ext cx="1097482" cy="4033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33B01-2452-8E3C-0C62-4826B78AEBA0}"/>
              </a:ext>
            </a:extLst>
          </p:cNvPr>
          <p:cNvCxnSpPr>
            <a:cxnSpLocks/>
            <a:stCxn id="54" idx="4"/>
            <a:endCxn id="44" idx="0"/>
          </p:cNvCxnSpPr>
          <p:nvPr/>
        </p:nvCxnSpPr>
        <p:spPr>
          <a:xfrm flipH="1">
            <a:off x="8399337" y="3479035"/>
            <a:ext cx="1312658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E9CB51-C8E5-3C78-21F6-985FDA3CE0DD}"/>
              </a:ext>
            </a:extLst>
          </p:cNvPr>
          <p:cNvCxnSpPr>
            <a:cxnSpLocks/>
            <a:stCxn id="20" idx="5"/>
            <a:endCxn id="44" idx="0"/>
          </p:cNvCxnSpPr>
          <p:nvPr/>
        </p:nvCxnSpPr>
        <p:spPr>
          <a:xfrm>
            <a:off x="8133816" y="4184155"/>
            <a:ext cx="265521" cy="3452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F49284-8E1A-5A07-1EA0-3789FF1DAA6A}"/>
              </a:ext>
            </a:extLst>
          </p:cNvPr>
          <p:cNvCxnSpPr>
            <a:cxnSpLocks/>
            <a:stCxn id="50" idx="4"/>
            <a:endCxn id="42" idx="0"/>
          </p:cNvCxnSpPr>
          <p:nvPr/>
        </p:nvCxnSpPr>
        <p:spPr>
          <a:xfrm>
            <a:off x="8556439" y="3482060"/>
            <a:ext cx="281720" cy="1047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5C1C70-7972-B3D0-2591-BE42D0CD36A8}"/>
              </a:ext>
            </a:extLst>
          </p:cNvPr>
          <p:cNvCxnSpPr>
            <a:cxnSpLocks/>
            <a:stCxn id="48" idx="4"/>
            <a:endCxn id="42" idx="0"/>
          </p:cNvCxnSpPr>
          <p:nvPr/>
        </p:nvCxnSpPr>
        <p:spPr>
          <a:xfrm flipH="1">
            <a:off x="8838158" y="3479035"/>
            <a:ext cx="268154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3932EC-E99C-3BCA-A2C2-E5315EF902F6}"/>
              </a:ext>
            </a:extLst>
          </p:cNvPr>
          <p:cNvCxnSpPr>
            <a:cxnSpLocks/>
            <a:stCxn id="50" idx="4"/>
            <a:endCxn id="40" idx="0"/>
          </p:cNvCxnSpPr>
          <p:nvPr/>
        </p:nvCxnSpPr>
        <p:spPr>
          <a:xfrm>
            <a:off x="8556439" y="3482060"/>
            <a:ext cx="731598" cy="1047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BD4E85-D3F0-D215-52DB-B85B13BCBCC0}"/>
              </a:ext>
            </a:extLst>
          </p:cNvPr>
          <p:cNvCxnSpPr>
            <a:cxnSpLocks/>
            <a:stCxn id="46" idx="4"/>
            <a:endCxn id="40" idx="0"/>
          </p:cNvCxnSpPr>
          <p:nvPr/>
        </p:nvCxnSpPr>
        <p:spPr>
          <a:xfrm flipH="1">
            <a:off x="9288036" y="3479035"/>
            <a:ext cx="966858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5F4C79-9667-C8B0-350C-DE3DD833EFFD}"/>
              </a:ext>
            </a:extLst>
          </p:cNvPr>
          <p:cNvCxnSpPr>
            <a:cxnSpLocks/>
            <a:stCxn id="46" idx="4"/>
            <a:endCxn id="42" idx="0"/>
          </p:cNvCxnSpPr>
          <p:nvPr/>
        </p:nvCxnSpPr>
        <p:spPr>
          <a:xfrm flipH="1">
            <a:off x="8838158" y="3479035"/>
            <a:ext cx="1416736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E6EC1C-9634-FAA4-3C7A-A6AA14743154}"/>
              </a:ext>
            </a:extLst>
          </p:cNvPr>
          <p:cNvCxnSpPr>
            <a:cxnSpLocks/>
            <a:stCxn id="48" idx="4"/>
            <a:endCxn id="40" idx="0"/>
          </p:cNvCxnSpPr>
          <p:nvPr/>
        </p:nvCxnSpPr>
        <p:spPr>
          <a:xfrm>
            <a:off x="9106312" y="3479035"/>
            <a:ext cx="181724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1D7BA6E-956B-3565-67BE-63D628C61FFD}"/>
              </a:ext>
            </a:extLst>
          </p:cNvPr>
          <p:cNvSpPr/>
          <p:nvPr/>
        </p:nvSpPr>
        <p:spPr>
          <a:xfrm flipH="1">
            <a:off x="7322260" y="4529392"/>
            <a:ext cx="303011" cy="3030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2E2CE8-C53A-FE43-3B25-F52927B17DEE}"/>
              </a:ext>
            </a:extLst>
          </p:cNvPr>
          <p:cNvSpPr/>
          <p:nvPr/>
        </p:nvSpPr>
        <p:spPr>
          <a:xfrm>
            <a:off x="7832074" y="3882414"/>
            <a:ext cx="353512" cy="353512"/>
          </a:xfrm>
          <a:prstGeom prst="ellipse">
            <a:avLst/>
          </a:prstGeom>
          <a:solidFill>
            <a:srgbClr val="FF0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highlight>
                <a:srgbClr val="7030A0"/>
              </a:highlight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287DEE-5AF8-F724-E0E2-86F7B4F4DFD7}"/>
              </a:ext>
            </a:extLst>
          </p:cNvPr>
          <p:cNvCxnSpPr>
            <a:cxnSpLocks/>
            <a:stCxn id="52" idx="4"/>
            <a:endCxn id="19" idx="0"/>
          </p:cNvCxnSpPr>
          <p:nvPr/>
        </p:nvCxnSpPr>
        <p:spPr>
          <a:xfrm flipH="1">
            <a:off x="7473765" y="3482834"/>
            <a:ext cx="179968" cy="10465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451291C-5F89-128C-DCF0-AFE08881B6EB}"/>
              </a:ext>
            </a:extLst>
          </p:cNvPr>
          <p:cNvSpPr/>
          <p:nvPr/>
        </p:nvSpPr>
        <p:spPr>
          <a:xfrm flipH="1">
            <a:off x="9560490" y="3176024"/>
            <a:ext cx="303010" cy="30301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2796DC-49F9-9262-47C1-8219060FBE82}"/>
                  </a:ext>
                </a:extLst>
              </p:cNvPr>
              <p:cNvSpPr txBox="1"/>
              <p:nvPr/>
            </p:nvSpPr>
            <p:spPr>
              <a:xfrm>
                <a:off x="9497051" y="3108965"/>
                <a:ext cx="443101" cy="369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2796DC-49F9-9262-47C1-8219060FB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051" y="3108965"/>
                <a:ext cx="443101" cy="369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D2DBDA7B-3F3D-D9D8-CC7E-F7C115C4C248}"/>
              </a:ext>
            </a:extLst>
          </p:cNvPr>
          <p:cNvSpPr/>
          <p:nvPr/>
        </p:nvSpPr>
        <p:spPr>
          <a:xfrm flipH="1">
            <a:off x="7502228" y="3179823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5D81C3-55C5-4291-B4EC-9A1308BD3B24}"/>
                  </a:ext>
                </a:extLst>
              </p:cNvPr>
              <p:cNvSpPr txBox="1"/>
              <p:nvPr/>
            </p:nvSpPr>
            <p:spPr>
              <a:xfrm>
                <a:off x="7455980" y="3120407"/>
                <a:ext cx="414114" cy="36933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5D81C3-55C5-4291-B4EC-9A1308BD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980" y="3120407"/>
                <a:ext cx="414114" cy="369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1FDB23BD-7BEF-2934-3813-03F8B06D1E8C}"/>
              </a:ext>
            </a:extLst>
          </p:cNvPr>
          <p:cNvSpPr/>
          <p:nvPr/>
        </p:nvSpPr>
        <p:spPr>
          <a:xfrm flipH="1">
            <a:off x="8404933" y="3179049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049737-E698-1D22-ECFC-1AF6FBF6D71E}"/>
                  </a:ext>
                </a:extLst>
              </p:cNvPr>
              <p:cNvSpPr txBox="1"/>
              <p:nvPr/>
            </p:nvSpPr>
            <p:spPr>
              <a:xfrm>
                <a:off x="8340558" y="3100199"/>
                <a:ext cx="44310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049737-E698-1D22-ECFC-1AF6FBF6D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558" y="3100199"/>
                <a:ext cx="44310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D02FDD2A-E29B-2642-9EA5-CDF6749BFE20}"/>
              </a:ext>
            </a:extLst>
          </p:cNvPr>
          <p:cNvSpPr/>
          <p:nvPr/>
        </p:nvSpPr>
        <p:spPr>
          <a:xfrm flipH="1">
            <a:off x="8954806" y="3176024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D8BB8A-ADE5-93D3-5F39-A1F34CEED251}"/>
                  </a:ext>
                </a:extLst>
              </p:cNvPr>
              <p:cNvSpPr txBox="1"/>
              <p:nvPr/>
            </p:nvSpPr>
            <p:spPr>
              <a:xfrm>
                <a:off x="8879101" y="3108967"/>
                <a:ext cx="443101" cy="36933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D8BB8A-ADE5-93D3-5F39-A1F34CEED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101" y="3108967"/>
                <a:ext cx="443101" cy="3693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D0E9CB2F-BB1C-3D7E-3CF5-6488FBD761B4}"/>
              </a:ext>
            </a:extLst>
          </p:cNvPr>
          <p:cNvSpPr/>
          <p:nvPr/>
        </p:nvSpPr>
        <p:spPr>
          <a:xfrm flipH="1">
            <a:off x="10103389" y="3176024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43278F-9DE1-ADE5-AEF6-086B2D950EE2}"/>
                  </a:ext>
                </a:extLst>
              </p:cNvPr>
              <p:cNvSpPr txBox="1"/>
              <p:nvPr/>
            </p:nvSpPr>
            <p:spPr>
              <a:xfrm>
                <a:off x="10035595" y="3100199"/>
                <a:ext cx="44310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43278F-9DE1-ADE5-AEF6-086B2D950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595" y="3100199"/>
                <a:ext cx="44310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1D46CA7F-76DA-5063-F4D7-6C43A7E2731E}"/>
              </a:ext>
            </a:extLst>
          </p:cNvPr>
          <p:cNvSpPr/>
          <p:nvPr/>
        </p:nvSpPr>
        <p:spPr>
          <a:xfrm flipH="1">
            <a:off x="8247832" y="4529391"/>
            <a:ext cx="303010" cy="3030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AECCC4-496C-63B5-483A-6EC19043D3F9}"/>
                  </a:ext>
                </a:extLst>
              </p:cNvPr>
              <p:cNvSpPr txBox="1"/>
              <p:nvPr/>
            </p:nvSpPr>
            <p:spPr>
              <a:xfrm>
                <a:off x="8169340" y="4458657"/>
                <a:ext cx="44310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AECCC4-496C-63B5-483A-6EC19043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340" y="4458657"/>
                <a:ext cx="44310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A76AA4-A61B-B81C-235F-743F01E00A04}"/>
                  </a:ext>
                </a:extLst>
              </p:cNvPr>
              <p:cNvSpPr txBox="1"/>
              <p:nvPr/>
            </p:nvSpPr>
            <p:spPr>
              <a:xfrm>
                <a:off x="7247713" y="4458657"/>
                <a:ext cx="443101" cy="369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A76AA4-A61B-B81C-235F-743F01E00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713" y="4458657"/>
                <a:ext cx="443101" cy="369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84D9ED48-3043-2FFE-1897-CFD9C18CC674}"/>
              </a:ext>
            </a:extLst>
          </p:cNvPr>
          <p:cNvSpPr/>
          <p:nvPr/>
        </p:nvSpPr>
        <p:spPr>
          <a:xfrm flipH="1">
            <a:off x="8686653" y="4529392"/>
            <a:ext cx="303010" cy="3030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CA12BF-926F-F7CD-398D-B41F9F24CF2D}"/>
                  </a:ext>
                </a:extLst>
              </p:cNvPr>
              <p:cNvSpPr txBox="1"/>
              <p:nvPr/>
            </p:nvSpPr>
            <p:spPr>
              <a:xfrm>
                <a:off x="8614840" y="4465324"/>
                <a:ext cx="443101" cy="369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CA12BF-926F-F7CD-398D-B41F9F24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40" y="4465324"/>
                <a:ext cx="443101" cy="369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9D08F5DC-F677-EA2C-3D54-7C77B8EB6CEF}"/>
              </a:ext>
            </a:extLst>
          </p:cNvPr>
          <p:cNvSpPr/>
          <p:nvPr/>
        </p:nvSpPr>
        <p:spPr>
          <a:xfrm flipH="1">
            <a:off x="9136531" y="4529391"/>
            <a:ext cx="303010" cy="3030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0B6C57-05F8-83F0-AF4C-9781137D1924}"/>
                  </a:ext>
                </a:extLst>
              </p:cNvPr>
              <p:cNvSpPr txBox="1"/>
              <p:nvPr/>
            </p:nvSpPr>
            <p:spPr>
              <a:xfrm>
                <a:off x="9060341" y="4480569"/>
                <a:ext cx="443101" cy="36933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0B6C57-05F8-83F0-AF4C-9781137D1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41" y="4480569"/>
                <a:ext cx="443101" cy="3693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BEFB1D-F05B-782D-C0F3-0CEED7DE2061}"/>
                  </a:ext>
                </a:extLst>
              </p:cNvPr>
              <p:cNvSpPr txBox="1"/>
              <p:nvPr/>
            </p:nvSpPr>
            <p:spPr>
              <a:xfrm>
                <a:off x="7897420" y="4925246"/>
                <a:ext cx="1032623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m:oMathPara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BEFB1D-F05B-782D-C0F3-0CEED7DE2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420" y="4925246"/>
                <a:ext cx="1032623" cy="369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90B2C58-DC0A-D20D-2130-15BCC70ACC64}"/>
              </a:ext>
            </a:extLst>
          </p:cNvPr>
          <p:cNvGrpSpPr/>
          <p:nvPr/>
        </p:nvGrpSpPr>
        <p:grpSpPr>
          <a:xfrm>
            <a:off x="9111675" y="1872350"/>
            <a:ext cx="1875938" cy="900881"/>
            <a:chOff x="8784551" y="3105566"/>
            <a:chExt cx="1875938" cy="90088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1C4EBE-E50A-22C8-174C-9E719FAF9FF2}"/>
                </a:ext>
              </a:extLst>
            </p:cNvPr>
            <p:cNvSpPr txBox="1"/>
            <p:nvPr/>
          </p:nvSpPr>
          <p:spPr>
            <a:xfrm>
              <a:off x="9010114" y="3105566"/>
              <a:ext cx="1396491" cy="369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mbria Math" panose="02040503050406030204" pitchFamily="18" charset="0"/>
                </a:rPr>
                <a:t>(4, 3)-core</a:t>
              </a:r>
              <a:endParaRPr lang="en-US" dirty="0">
                <a:latin typeface="Cambria Math" panose="020405030504060302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AFE6DE6-EBD6-B6FC-7F00-0BF04C2A48A4}"/>
                </a:ext>
              </a:extLst>
            </p:cNvPr>
            <p:cNvSpPr/>
            <p:nvPr/>
          </p:nvSpPr>
          <p:spPr>
            <a:xfrm rot="5400000" flipH="1">
              <a:off x="8784551" y="3200501"/>
              <a:ext cx="252509" cy="252509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highlight>
                  <a:srgbClr val="7030A0"/>
                </a:highlight>
              </a:endParaRPr>
            </a:p>
          </p:txBody>
        </p:sp>
        <p:sp>
          <p:nvSpPr>
            <p:cNvPr id="38" name="Rounded Rectangle 35">
              <a:extLst>
                <a:ext uri="{FF2B5EF4-FFF2-40B4-BE49-F238E27FC236}">
                  <a16:creationId xmlns:a16="http://schemas.microsoft.com/office/drawing/2014/main" id="{7ACE8D96-8816-4029-3790-3B4B5C0CC317}"/>
                </a:ext>
              </a:extLst>
            </p:cNvPr>
            <p:cNvSpPr/>
            <p:nvPr/>
          </p:nvSpPr>
          <p:spPr>
            <a:xfrm>
              <a:off x="8784551" y="3740464"/>
              <a:ext cx="378763" cy="189382"/>
            </a:xfrm>
            <a:prstGeom prst="roundRect">
              <a:avLst/>
            </a:prstGeom>
            <a:ln w="1905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583A5D-70C7-6AC0-5D25-D182E110421A}"/>
                </a:ext>
              </a:extLst>
            </p:cNvPr>
            <p:cNvSpPr txBox="1"/>
            <p:nvPr/>
          </p:nvSpPr>
          <p:spPr>
            <a:xfrm>
              <a:off x="9158467" y="3637114"/>
              <a:ext cx="1502022" cy="369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upper shell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F447AC-40AE-1D53-8746-7C798528968D}"/>
              </a:ext>
            </a:extLst>
          </p:cNvPr>
          <p:cNvCxnSpPr>
            <a:cxnSpLocks/>
            <a:stCxn id="52" idx="4"/>
            <a:endCxn id="20" idx="0"/>
          </p:cNvCxnSpPr>
          <p:nvPr/>
        </p:nvCxnSpPr>
        <p:spPr>
          <a:xfrm>
            <a:off x="7653733" y="3482834"/>
            <a:ext cx="355097" cy="3995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E526C0-D951-0861-057C-910614FCF0F3}"/>
              </a:ext>
            </a:extLst>
          </p:cNvPr>
          <p:cNvCxnSpPr>
            <a:cxnSpLocks/>
            <a:stCxn id="54" idx="4"/>
            <a:endCxn id="42" idx="0"/>
          </p:cNvCxnSpPr>
          <p:nvPr/>
        </p:nvCxnSpPr>
        <p:spPr>
          <a:xfrm flipH="1">
            <a:off x="8838158" y="3479035"/>
            <a:ext cx="873837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4B83F69-40B6-F678-F419-3FAA3BECF420}"/>
              </a:ext>
            </a:extLst>
          </p:cNvPr>
          <p:cNvCxnSpPr>
            <a:cxnSpLocks/>
            <a:stCxn id="20" idx="5"/>
            <a:endCxn id="40" idx="0"/>
          </p:cNvCxnSpPr>
          <p:nvPr/>
        </p:nvCxnSpPr>
        <p:spPr>
          <a:xfrm>
            <a:off x="8133816" y="4184155"/>
            <a:ext cx="1154220" cy="345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7A6592-AF61-F07C-414B-162B2033FA25}"/>
              </a:ext>
            </a:extLst>
          </p:cNvPr>
          <p:cNvCxnSpPr>
            <a:cxnSpLocks/>
            <a:stCxn id="54" idx="4"/>
            <a:endCxn id="40" idx="0"/>
          </p:cNvCxnSpPr>
          <p:nvPr/>
        </p:nvCxnSpPr>
        <p:spPr>
          <a:xfrm flipH="1">
            <a:off x="9288036" y="3479035"/>
            <a:ext cx="423959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5">
            <a:extLst>
              <a:ext uri="{FF2B5EF4-FFF2-40B4-BE49-F238E27FC236}">
                <a16:creationId xmlns:a16="http://schemas.microsoft.com/office/drawing/2014/main" id="{1090B71D-C653-B96E-288F-1C3A6370AEC8}"/>
              </a:ext>
            </a:extLst>
          </p:cNvPr>
          <p:cNvSpPr/>
          <p:nvPr/>
        </p:nvSpPr>
        <p:spPr>
          <a:xfrm>
            <a:off x="8215806" y="3097354"/>
            <a:ext cx="1269785" cy="1812171"/>
          </a:xfrm>
          <a:prstGeom prst="roundRect">
            <a:avLst/>
          </a:prstGeom>
          <a:ln w="19050">
            <a:solidFill>
              <a:srgbClr val="33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ounded Rectangle 35">
            <a:extLst>
              <a:ext uri="{FF2B5EF4-FFF2-40B4-BE49-F238E27FC236}">
                <a16:creationId xmlns:a16="http://schemas.microsoft.com/office/drawing/2014/main" id="{B6B71FE3-54B4-3FAC-1A40-004C44777088}"/>
              </a:ext>
            </a:extLst>
          </p:cNvPr>
          <p:cNvSpPr/>
          <p:nvPr/>
        </p:nvSpPr>
        <p:spPr>
          <a:xfrm>
            <a:off x="9528310" y="3154912"/>
            <a:ext cx="950386" cy="3379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49D8D9-19C1-4F6E-AF34-D088E77032EE}"/>
              </a:ext>
            </a:extLst>
          </p:cNvPr>
          <p:cNvGrpSpPr/>
          <p:nvPr/>
        </p:nvGrpSpPr>
        <p:grpSpPr>
          <a:xfrm>
            <a:off x="9858915" y="3482834"/>
            <a:ext cx="1706156" cy="566932"/>
            <a:chOff x="9858915" y="3482834"/>
            <a:chExt cx="1706156" cy="5669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C646A98-C84B-37DF-2FBC-8533E76D2BD4}"/>
                </a:ext>
              </a:extLst>
            </p:cNvPr>
            <p:cNvSpPr txBox="1"/>
            <p:nvPr/>
          </p:nvSpPr>
          <p:spPr>
            <a:xfrm>
              <a:off x="9858915" y="3741989"/>
              <a:ext cx="1706156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mbria Math" panose="02040503050406030204" pitchFamily="18" charset="0"/>
                </a:rPr>
                <a:t>promising  anchors</a:t>
              </a:r>
              <a:endParaRPr lang="en-US" sz="1400" dirty="0">
                <a:latin typeface="Cambria Math" panose="020405030504060302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1896D70-EAB7-E69D-C3FB-27E8FE39E4A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5109" y="3482834"/>
              <a:ext cx="0" cy="3068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Placeholder 3">
                <a:extLst>
                  <a:ext uri="{FF2B5EF4-FFF2-40B4-BE49-F238E27FC236}">
                    <a16:creationId xmlns:a16="http://schemas.microsoft.com/office/drawing/2014/main" id="{4A7C8DC7-7FFE-F70A-7CE3-E7E10BB8BE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256046"/>
                <a:ext cx="5205485" cy="46187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Upper shell: </a:t>
                </a:r>
                <a:r>
                  <a:rPr lang="en-US" dirty="0"/>
                  <a:t>the vertices in </a:t>
                </a:r>
                <a14:m>
                  <m:oMath xmlns:m="http://schemas.openxmlformats.org/officeDocument/2006/math"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m:rPr>
                        <m:nor/>
                      </m:rPr>
                      <a:rPr lang="en-AU" altLang="zh-CN" sz="2000" b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AU" altLang="zh-CN" sz="20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AU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 but not in </a:t>
                </a:r>
                <a14:m>
                  <m:oMath xmlns:m="http://schemas.openxmlformats.org/officeDocument/2006/math"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AU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-core. </a:t>
                </a:r>
              </a:p>
              <a:p>
                <a:endParaRPr lang="en-US" dirty="0"/>
              </a:p>
              <a:p>
                <a:r>
                  <a:rPr lang="en-US" b="1" dirty="0"/>
                  <a:t>Observation 1</a:t>
                </a:r>
              </a:p>
              <a:p>
                <a:r>
                  <a:rPr lang="en-US" dirty="0"/>
                  <a:t>When a vertex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anchored, the followers of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reside in the upper shell. </a:t>
                </a:r>
              </a:p>
              <a:p>
                <a:endParaRPr lang="en-US" dirty="0"/>
              </a:p>
              <a:p>
                <a:r>
                  <a:rPr lang="en-US" b="1" dirty="0"/>
                  <a:t>Observation 2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not connect to any vertex in the upper shell, then it does not have any followers.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6" name="Text Placeholder 3">
                <a:extLst>
                  <a:ext uri="{FF2B5EF4-FFF2-40B4-BE49-F238E27FC236}">
                    <a16:creationId xmlns:a16="http://schemas.microsoft.com/office/drawing/2014/main" id="{4A7C8DC7-7FFE-F70A-7CE3-E7E10BB8B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256046"/>
                <a:ext cx="5205485" cy="4618700"/>
              </a:xfrm>
              <a:prstGeom prst="rect">
                <a:avLst/>
              </a:prstGeom>
              <a:blipFill>
                <a:blip r:embed="rId15"/>
                <a:stretch>
                  <a:fillRect l="-1463" t="-1644" r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5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0"/>
    </mc:Choice>
    <mc:Fallback xmlns="">
      <p:transition spd="slow" advTm="4349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ED8CF-B563-AD51-B86B-40E6220F07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51EF76B-64DD-9D0A-48FA-14B960490258}"/>
              </a:ext>
            </a:extLst>
          </p:cNvPr>
          <p:cNvGrpSpPr/>
          <p:nvPr/>
        </p:nvGrpSpPr>
        <p:grpSpPr>
          <a:xfrm>
            <a:off x="6972725" y="1886419"/>
            <a:ext cx="1817671" cy="886812"/>
            <a:chOff x="7121424" y="1538579"/>
            <a:chExt cx="1817671" cy="88681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084E0E0-19C3-A870-EBF2-9BD88F3BAFF0}"/>
                </a:ext>
              </a:extLst>
            </p:cNvPr>
            <p:cNvSpPr txBox="1"/>
            <p:nvPr/>
          </p:nvSpPr>
          <p:spPr>
            <a:xfrm>
              <a:off x="7257462" y="1538579"/>
              <a:ext cx="1650404" cy="369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upper vertex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AF1ABF8-6C8A-851F-3FCF-67C124185C45}"/>
                </a:ext>
              </a:extLst>
            </p:cNvPr>
            <p:cNvSpPr/>
            <p:nvPr/>
          </p:nvSpPr>
          <p:spPr>
            <a:xfrm rot="5400000" flipH="1">
              <a:off x="7119294" y="1634395"/>
              <a:ext cx="167246" cy="1629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4AF88E9-B951-99A6-E446-62F4EF539001}"/>
                </a:ext>
              </a:extLst>
            </p:cNvPr>
            <p:cNvSpPr txBox="1"/>
            <p:nvPr/>
          </p:nvSpPr>
          <p:spPr>
            <a:xfrm>
              <a:off x="7257463" y="2056058"/>
              <a:ext cx="1681632" cy="369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lower vertex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B6807D8-849A-5D84-8083-5361BAB21DDE}"/>
                </a:ext>
              </a:extLst>
            </p:cNvPr>
            <p:cNvSpPr/>
            <p:nvPr/>
          </p:nvSpPr>
          <p:spPr>
            <a:xfrm rot="5400000" flipH="1">
              <a:off x="7119293" y="2151874"/>
              <a:ext cx="167246" cy="1629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7FA45F-16CC-75F5-69EC-B5DF8D941AEA}"/>
              </a:ext>
            </a:extLst>
          </p:cNvPr>
          <p:cNvCxnSpPr>
            <a:cxnSpLocks/>
            <a:stCxn id="50" idx="4"/>
            <a:endCxn id="20" idx="0"/>
          </p:cNvCxnSpPr>
          <p:nvPr/>
        </p:nvCxnSpPr>
        <p:spPr>
          <a:xfrm flipH="1">
            <a:off x="7662198" y="3482060"/>
            <a:ext cx="1101805" cy="4003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92187-3447-70A4-F5AD-9F1E5848BF2C}"/>
              </a:ext>
            </a:extLst>
          </p:cNvPr>
          <p:cNvCxnSpPr>
            <a:cxnSpLocks/>
            <a:stCxn id="48" idx="4"/>
            <a:endCxn id="20" idx="0"/>
          </p:cNvCxnSpPr>
          <p:nvPr/>
        </p:nvCxnSpPr>
        <p:spPr>
          <a:xfrm flipH="1">
            <a:off x="7662198" y="3479035"/>
            <a:ext cx="1618018" cy="4033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33B01-2452-8E3C-0C62-4826B78AEBA0}"/>
              </a:ext>
            </a:extLst>
          </p:cNvPr>
          <p:cNvCxnSpPr>
            <a:cxnSpLocks/>
            <a:stCxn id="54" idx="4"/>
            <a:endCxn id="44" idx="0"/>
          </p:cNvCxnSpPr>
          <p:nvPr/>
        </p:nvCxnSpPr>
        <p:spPr>
          <a:xfrm flipH="1">
            <a:off x="8399337" y="3479035"/>
            <a:ext cx="1312658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E9CB51-C8E5-3C78-21F6-985FDA3CE0DD}"/>
              </a:ext>
            </a:extLst>
          </p:cNvPr>
          <p:cNvCxnSpPr>
            <a:cxnSpLocks/>
            <a:stCxn id="20" idx="5"/>
            <a:endCxn id="44" idx="0"/>
          </p:cNvCxnSpPr>
          <p:nvPr/>
        </p:nvCxnSpPr>
        <p:spPr>
          <a:xfrm>
            <a:off x="7787183" y="4184155"/>
            <a:ext cx="612154" cy="3452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F49284-8E1A-5A07-1EA0-3789FF1DAA6A}"/>
              </a:ext>
            </a:extLst>
          </p:cNvPr>
          <p:cNvCxnSpPr>
            <a:cxnSpLocks/>
            <a:stCxn id="50" idx="4"/>
            <a:endCxn id="42" idx="0"/>
          </p:cNvCxnSpPr>
          <p:nvPr/>
        </p:nvCxnSpPr>
        <p:spPr>
          <a:xfrm>
            <a:off x="8764003" y="3482060"/>
            <a:ext cx="74155" cy="1047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5C1C70-7972-B3D0-2591-BE42D0CD36A8}"/>
              </a:ext>
            </a:extLst>
          </p:cNvPr>
          <p:cNvCxnSpPr>
            <a:cxnSpLocks/>
            <a:stCxn id="48" idx="4"/>
            <a:endCxn id="42" idx="0"/>
          </p:cNvCxnSpPr>
          <p:nvPr/>
        </p:nvCxnSpPr>
        <p:spPr>
          <a:xfrm flipH="1">
            <a:off x="8838158" y="3479035"/>
            <a:ext cx="442058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3932EC-E99C-3BCA-A2C2-E5315EF902F6}"/>
              </a:ext>
            </a:extLst>
          </p:cNvPr>
          <p:cNvCxnSpPr>
            <a:cxnSpLocks/>
            <a:stCxn id="50" idx="4"/>
            <a:endCxn id="40" idx="0"/>
          </p:cNvCxnSpPr>
          <p:nvPr/>
        </p:nvCxnSpPr>
        <p:spPr>
          <a:xfrm>
            <a:off x="8764003" y="3482060"/>
            <a:ext cx="524033" cy="10473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BD4E85-D3F0-D215-52DB-B85B13BCBCC0}"/>
              </a:ext>
            </a:extLst>
          </p:cNvPr>
          <p:cNvCxnSpPr>
            <a:cxnSpLocks/>
            <a:stCxn id="46" idx="4"/>
            <a:endCxn id="40" idx="0"/>
          </p:cNvCxnSpPr>
          <p:nvPr/>
        </p:nvCxnSpPr>
        <p:spPr>
          <a:xfrm flipH="1">
            <a:off x="9288036" y="3479035"/>
            <a:ext cx="966858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5F4C79-9667-C8B0-350C-DE3DD833EFFD}"/>
              </a:ext>
            </a:extLst>
          </p:cNvPr>
          <p:cNvCxnSpPr>
            <a:cxnSpLocks/>
            <a:stCxn id="46" idx="4"/>
            <a:endCxn id="42" idx="0"/>
          </p:cNvCxnSpPr>
          <p:nvPr/>
        </p:nvCxnSpPr>
        <p:spPr>
          <a:xfrm flipH="1">
            <a:off x="8838158" y="3479035"/>
            <a:ext cx="1416736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E6EC1C-9634-FAA4-3C7A-A6AA14743154}"/>
              </a:ext>
            </a:extLst>
          </p:cNvPr>
          <p:cNvCxnSpPr>
            <a:cxnSpLocks/>
            <a:stCxn id="48" idx="4"/>
            <a:endCxn id="40" idx="0"/>
          </p:cNvCxnSpPr>
          <p:nvPr/>
        </p:nvCxnSpPr>
        <p:spPr>
          <a:xfrm>
            <a:off x="9280216" y="3479035"/>
            <a:ext cx="7820" cy="10503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1D7BA6E-956B-3565-67BE-63D628C61FFD}"/>
              </a:ext>
            </a:extLst>
          </p:cNvPr>
          <p:cNvSpPr/>
          <p:nvPr/>
        </p:nvSpPr>
        <p:spPr>
          <a:xfrm flipH="1">
            <a:off x="10053512" y="4529392"/>
            <a:ext cx="303011" cy="3030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2E2CE8-C53A-FE43-3B25-F52927B17DEE}"/>
              </a:ext>
            </a:extLst>
          </p:cNvPr>
          <p:cNvSpPr/>
          <p:nvPr/>
        </p:nvSpPr>
        <p:spPr>
          <a:xfrm>
            <a:off x="7485442" y="3882414"/>
            <a:ext cx="353512" cy="353512"/>
          </a:xfrm>
          <a:prstGeom prst="ellipse">
            <a:avLst/>
          </a:prstGeom>
          <a:solidFill>
            <a:srgbClr val="FF0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highlight>
                <a:srgbClr val="7030A0"/>
              </a:highlight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287DEE-5AF8-F724-E0E2-86F7B4F4DFD7}"/>
              </a:ext>
            </a:extLst>
          </p:cNvPr>
          <p:cNvCxnSpPr>
            <a:cxnSpLocks/>
            <a:stCxn id="52" idx="4"/>
            <a:endCxn id="19" idx="0"/>
          </p:cNvCxnSpPr>
          <p:nvPr/>
        </p:nvCxnSpPr>
        <p:spPr>
          <a:xfrm>
            <a:off x="8254161" y="3482834"/>
            <a:ext cx="1950856" cy="10465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451291C-5F89-128C-DCF0-AFE08881B6EB}"/>
              </a:ext>
            </a:extLst>
          </p:cNvPr>
          <p:cNvSpPr/>
          <p:nvPr/>
        </p:nvSpPr>
        <p:spPr>
          <a:xfrm flipH="1">
            <a:off x="9560490" y="3176024"/>
            <a:ext cx="303010" cy="30301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2796DC-49F9-9262-47C1-8219060FBE82}"/>
                  </a:ext>
                </a:extLst>
              </p:cNvPr>
              <p:cNvSpPr txBox="1"/>
              <p:nvPr/>
            </p:nvSpPr>
            <p:spPr>
              <a:xfrm>
                <a:off x="9497051" y="3108965"/>
                <a:ext cx="443101" cy="369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2796DC-49F9-9262-47C1-8219060FB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051" y="3108965"/>
                <a:ext cx="443101" cy="369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D2DBDA7B-3F3D-D9D8-CC7E-F7C115C4C248}"/>
              </a:ext>
            </a:extLst>
          </p:cNvPr>
          <p:cNvSpPr/>
          <p:nvPr/>
        </p:nvSpPr>
        <p:spPr>
          <a:xfrm flipH="1">
            <a:off x="8102656" y="3179823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5D81C3-55C5-4291-B4EC-9A1308BD3B24}"/>
                  </a:ext>
                </a:extLst>
              </p:cNvPr>
              <p:cNvSpPr txBox="1"/>
              <p:nvPr/>
            </p:nvSpPr>
            <p:spPr>
              <a:xfrm>
                <a:off x="8056408" y="3120407"/>
                <a:ext cx="414114" cy="36933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5D81C3-55C5-4291-B4EC-9A1308BD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408" y="3120407"/>
                <a:ext cx="414114" cy="369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1FDB23BD-7BEF-2934-3813-03F8B06D1E8C}"/>
              </a:ext>
            </a:extLst>
          </p:cNvPr>
          <p:cNvSpPr/>
          <p:nvPr/>
        </p:nvSpPr>
        <p:spPr>
          <a:xfrm flipH="1">
            <a:off x="8612498" y="3179049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049737-E698-1D22-ECFC-1AF6FBF6D71E}"/>
                  </a:ext>
                </a:extLst>
              </p:cNvPr>
              <p:cNvSpPr txBox="1"/>
              <p:nvPr/>
            </p:nvSpPr>
            <p:spPr>
              <a:xfrm>
                <a:off x="8548123" y="3100199"/>
                <a:ext cx="44310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049737-E698-1D22-ECFC-1AF6FBF6D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123" y="3100199"/>
                <a:ext cx="44310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D02FDD2A-E29B-2642-9EA5-CDF6749BFE20}"/>
              </a:ext>
            </a:extLst>
          </p:cNvPr>
          <p:cNvSpPr/>
          <p:nvPr/>
        </p:nvSpPr>
        <p:spPr>
          <a:xfrm flipH="1">
            <a:off x="9128711" y="3176024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D8BB8A-ADE5-93D3-5F39-A1F34CEED251}"/>
                  </a:ext>
                </a:extLst>
              </p:cNvPr>
              <p:cNvSpPr txBox="1"/>
              <p:nvPr/>
            </p:nvSpPr>
            <p:spPr>
              <a:xfrm>
                <a:off x="9053006" y="3108967"/>
                <a:ext cx="443101" cy="36933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D8BB8A-ADE5-93D3-5F39-A1F34CEED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006" y="3108967"/>
                <a:ext cx="443101" cy="3693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D0E9CB2F-BB1C-3D7E-3CF5-6488FBD761B4}"/>
              </a:ext>
            </a:extLst>
          </p:cNvPr>
          <p:cNvSpPr/>
          <p:nvPr/>
        </p:nvSpPr>
        <p:spPr>
          <a:xfrm flipH="1">
            <a:off x="10103389" y="3176024"/>
            <a:ext cx="303010" cy="30301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43278F-9DE1-ADE5-AEF6-086B2D950EE2}"/>
                  </a:ext>
                </a:extLst>
              </p:cNvPr>
              <p:cNvSpPr txBox="1"/>
              <p:nvPr/>
            </p:nvSpPr>
            <p:spPr>
              <a:xfrm>
                <a:off x="10035595" y="3100199"/>
                <a:ext cx="44310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43278F-9DE1-ADE5-AEF6-086B2D950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595" y="3100199"/>
                <a:ext cx="44310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1D46CA7F-76DA-5063-F4D7-6C43A7E2731E}"/>
              </a:ext>
            </a:extLst>
          </p:cNvPr>
          <p:cNvSpPr/>
          <p:nvPr/>
        </p:nvSpPr>
        <p:spPr>
          <a:xfrm flipH="1">
            <a:off x="8247832" y="4529391"/>
            <a:ext cx="303010" cy="3030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AECCC4-496C-63B5-483A-6EC19043D3F9}"/>
                  </a:ext>
                </a:extLst>
              </p:cNvPr>
              <p:cNvSpPr txBox="1"/>
              <p:nvPr/>
            </p:nvSpPr>
            <p:spPr>
              <a:xfrm>
                <a:off x="8169340" y="4458657"/>
                <a:ext cx="44310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AECCC4-496C-63B5-483A-6EC19043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340" y="4458657"/>
                <a:ext cx="44310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A76AA4-A61B-B81C-235F-743F01E00A04}"/>
                  </a:ext>
                </a:extLst>
              </p:cNvPr>
              <p:cNvSpPr txBox="1"/>
              <p:nvPr/>
            </p:nvSpPr>
            <p:spPr>
              <a:xfrm>
                <a:off x="9978965" y="4458657"/>
                <a:ext cx="443101" cy="369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A76AA4-A61B-B81C-235F-743F01E00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965" y="4458657"/>
                <a:ext cx="443101" cy="369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84D9ED48-3043-2FFE-1897-CFD9C18CC674}"/>
              </a:ext>
            </a:extLst>
          </p:cNvPr>
          <p:cNvSpPr/>
          <p:nvPr/>
        </p:nvSpPr>
        <p:spPr>
          <a:xfrm flipH="1">
            <a:off x="8686653" y="4529392"/>
            <a:ext cx="303010" cy="30301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CA12BF-926F-F7CD-398D-B41F9F24CF2D}"/>
                  </a:ext>
                </a:extLst>
              </p:cNvPr>
              <p:cNvSpPr txBox="1"/>
              <p:nvPr/>
            </p:nvSpPr>
            <p:spPr>
              <a:xfrm>
                <a:off x="8614840" y="4465324"/>
                <a:ext cx="443101" cy="369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CA12BF-926F-F7CD-398D-B41F9F24C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40" y="4465324"/>
                <a:ext cx="443101" cy="369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9D08F5DC-F677-EA2C-3D54-7C77B8EB6CEF}"/>
              </a:ext>
            </a:extLst>
          </p:cNvPr>
          <p:cNvSpPr/>
          <p:nvPr/>
        </p:nvSpPr>
        <p:spPr>
          <a:xfrm flipH="1">
            <a:off x="9136531" y="4529391"/>
            <a:ext cx="303010" cy="3030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0B6C57-05F8-83F0-AF4C-9781137D1924}"/>
                  </a:ext>
                </a:extLst>
              </p:cNvPr>
              <p:cNvSpPr txBox="1"/>
              <p:nvPr/>
            </p:nvSpPr>
            <p:spPr>
              <a:xfrm>
                <a:off x="9060341" y="4480569"/>
                <a:ext cx="443101" cy="36933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0B6C57-05F8-83F0-AF4C-9781137D1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41" y="4480569"/>
                <a:ext cx="443101" cy="3693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BEFB1D-F05B-782D-C0F3-0CEED7DE2061}"/>
                  </a:ext>
                </a:extLst>
              </p:cNvPr>
              <p:cNvSpPr txBox="1"/>
              <p:nvPr/>
            </p:nvSpPr>
            <p:spPr>
              <a:xfrm>
                <a:off x="7897420" y="4925246"/>
                <a:ext cx="1032623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m:oMathPara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BEFB1D-F05B-782D-C0F3-0CEED7DE2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420" y="4925246"/>
                <a:ext cx="1032623" cy="369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90B2C58-DC0A-D20D-2130-15BCC70ACC64}"/>
              </a:ext>
            </a:extLst>
          </p:cNvPr>
          <p:cNvGrpSpPr/>
          <p:nvPr/>
        </p:nvGrpSpPr>
        <p:grpSpPr>
          <a:xfrm>
            <a:off x="9111675" y="1872350"/>
            <a:ext cx="1875938" cy="900881"/>
            <a:chOff x="8784551" y="3105566"/>
            <a:chExt cx="1875938" cy="90088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1C4EBE-E50A-22C8-174C-9E719FAF9FF2}"/>
                </a:ext>
              </a:extLst>
            </p:cNvPr>
            <p:cNvSpPr txBox="1"/>
            <p:nvPr/>
          </p:nvSpPr>
          <p:spPr>
            <a:xfrm>
              <a:off x="9010114" y="3105566"/>
              <a:ext cx="1396491" cy="369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mbria Math" panose="02040503050406030204" pitchFamily="18" charset="0"/>
                </a:rPr>
                <a:t>(4, 3)-core</a:t>
              </a:r>
              <a:endParaRPr lang="en-US" dirty="0">
                <a:latin typeface="Cambria Math" panose="020405030504060302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AFE6DE6-EBD6-B6FC-7F00-0BF04C2A48A4}"/>
                </a:ext>
              </a:extLst>
            </p:cNvPr>
            <p:cNvSpPr/>
            <p:nvPr/>
          </p:nvSpPr>
          <p:spPr>
            <a:xfrm rot="5400000" flipH="1">
              <a:off x="8784551" y="3200501"/>
              <a:ext cx="252509" cy="252509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highlight>
                  <a:srgbClr val="7030A0"/>
                </a:highlight>
              </a:endParaRPr>
            </a:p>
          </p:txBody>
        </p:sp>
        <p:sp>
          <p:nvSpPr>
            <p:cNvPr id="38" name="Rounded Rectangle 35">
              <a:extLst>
                <a:ext uri="{FF2B5EF4-FFF2-40B4-BE49-F238E27FC236}">
                  <a16:creationId xmlns:a16="http://schemas.microsoft.com/office/drawing/2014/main" id="{7ACE8D96-8816-4029-3790-3B4B5C0CC317}"/>
                </a:ext>
              </a:extLst>
            </p:cNvPr>
            <p:cNvSpPr/>
            <p:nvPr/>
          </p:nvSpPr>
          <p:spPr>
            <a:xfrm>
              <a:off x="8784551" y="3740464"/>
              <a:ext cx="378763" cy="189382"/>
            </a:xfrm>
            <a:prstGeom prst="roundRect">
              <a:avLst/>
            </a:prstGeom>
            <a:ln w="1905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583A5D-70C7-6AC0-5D25-D182E110421A}"/>
                </a:ext>
              </a:extLst>
            </p:cNvPr>
            <p:cNvSpPr txBox="1"/>
            <p:nvPr/>
          </p:nvSpPr>
          <p:spPr>
            <a:xfrm>
              <a:off x="9158467" y="3637114"/>
              <a:ext cx="1502022" cy="369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lower shell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F447AC-40AE-1D53-8746-7C798528968D}"/>
              </a:ext>
            </a:extLst>
          </p:cNvPr>
          <p:cNvCxnSpPr>
            <a:cxnSpLocks/>
            <a:stCxn id="52" idx="4"/>
            <a:endCxn id="20" idx="0"/>
          </p:cNvCxnSpPr>
          <p:nvPr/>
        </p:nvCxnSpPr>
        <p:spPr>
          <a:xfrm flipH="1">
            <a:off x="7662198" y="3482834"/>
            <a:ext cx="591963" cy="3995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E526C0-D951-0861-057C-910614FCF0F3}"/>
              </a:ext>
            </a:extLst>
          </p:cNvPr>
          <p:cNvCxnSpPr>
            <a:cxnSpLocks/>
            <a:stCxn id="54" idx="4"/>
            <a:endCxn id="42" idx="0"/>
          </p:cNvCxnSpPr>
          <p:nvPr/>
        </p:nvCxnSpPr>
        <p:spPr>
          <a:xfrm flipH="1">
            <a:off x="8838158" y="3479035"/>
            <a:ext cx="873837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4B83F69-40B6-F678-F419-3FAA3BECF420}"/>
              </a:ext>
            </a:extLst>
          </p:cNvPr>
          <p:cNvCxnSpPr>
            <a:cxnSpLocks/>
            <a:stCxn id="20" idx="5"/>
            <a:endCxn id="40" idx="0"/>
          </p:cNvCxnSpPr>
          <p:nvPr/>
        </p:nvCxnSpPr>
        <p:spPr>
          <a:xfrm>
            <a:off x="7787183" y="4184155"/>
            <a:ext cx="1500853" cy="345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7A6592-AF61-F07C-414B-162B2033FA25}"/>
              </a:ext>
            </a:extLst>
          </p:cNvPr>
          <p:cNvCxnSpPr>
            <a:cxnSpLocks/>
            <a:stCxn id="54" idx="4"/>
            <a:endCxn id="40" idx="0"/>
          </p:cNvCxnSpPr>
          <p:nvPr/>
        </p:nvCxnSpPr>
        <p:spPr>
          <a:xfrm flipH="1">
            <a:off x="9288036" y="3479035"/>
            <a:ext cx="423959" cy="10503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5">
            <a:extLst>
              <a:ext uri="{FF2B5EF4-FFF2-40B4-BE49-F238E27FC236}">
                <a16:creationId xmlns:a16="http://schemas.microsoft.com/office/drawing/2014/main" id="{1090B71D-C653-B96E-288F-1C3A6370AEC8}"/>
              </a:ext>
            </a:extLst>
          </p:cNvPr>
          <p:cNvSpPr/>
          <p:nvPr/>
        </p:nvSpPr>
        <p:spPr>
          <a:xfrm>
            <a:off x="8036707" y="3097354"/>
            <a:ext cx="1884958" cy="1812171"/>
          </a:xfrm>
          <a:prstGeom prst="roundRect">
            <a:avLst/>
          </a:prstGeom>
          <a:ln w="19050">
            <a:solidFill>
              <a:srgbClr val="33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Placeholder 1">
            <a:extLst>
              <a:ext uri="{FF2B5EF4-FFF2-40B4-BE49-F238E27FC236}">
                <a16:creationId xmlns:a16="http://schemas.microsoft.com/office/drawing/2014/main" id="{489F1322-015E-7252-9F19-43794660C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8" y="432514"/>
            <a:ext cx="10261600" cy="481387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filter-verification</a:t>
            </a:r>
            <a:r>
              <a:rPr lang="en-AU" dirty="0"/>
              <a:t> </a:t>
            </a:r>
            <a:r>
              <a:rPr lang="en-US" altLang="zh-CN" dirty="0"/>
              <a:t>framework</a:t>
            </a:r>
          </a:p>
        </p:txBody>
      </p:sp>
      <p:sp>
        <p:nvSpPr>
          <p:cNvPr id="68" name="Rounded Rectangle 35">
            <a:extLst>
              <a:ext uri="{FF2B5EF4-FFF2-40B4-BE49-F238E27FC236}">
                <a16:creationId xmlns:a16="http://schemas.microsoft.com/office/drawing/2014/main" id="{8CEB3654-F546-F0D4-F396-C13A63B10950}"/>
              </a:ext>
            </a:extLst>
          </p:cNvPr>
          <p:cNvSpPr/>
          <p:nvPr/>
        </p:nvSpPr>
        <p:spPr>
          <a:xfrm>
            <a:off x="9985673" y="4524960"/>
            <a:ext cx="462186" cy="3379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6F77A5-3AE8-5898-A482-9E9D1602D2F0}"/>
              </a:ext>
            </a:extLst>
          </p:cNvPr>
          <p:cNvSpPr txBox="1"/>
          <p:nvPr/>
        </p:nvSpPr>
        <p:spPr>
          <a:xfrm>
            <a:off x="9896286" y="3852283"/>
            <a:ext cx="170615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mbria Math" panose="02040503050406030204" pitchFamily="18" charset="0"/>
              </a:rPr>
              <a:t>promising  anchor</a:t>
            </a:r>
            <a:endParaRPr lang="en-US" sz="1400" dirty="0">
              <a:latin typeface="Cambria Math" panose="02040503050406030204" pitchFamily="18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BE45AF4-B42C-9B31-239C-E059C64C13CA}"/>
              </a:ext>
            </a:extLst>
          </p:cNvPr>
          <p:cNvCxnSpPr>
            <a:cxnSpLocks/>
          </p:cNvCxnSpPr>
          <p:nvPr/>
        </p:nvCxnSpPr>
        <p:spPr>
          <a:xfrm flipV="1">
            <a:off x="10356523" y="4196692"/>
            <a:ext cx="0" cy="320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Placeholder 3">
                <a:extLst>
                  <a:ext uri="{FF2B5EF4-FFF2-40B4-BE49-F238E27FC236}">
                    <a16:creationId xmlns:a16="http://schemas.microsoft.com/office/drawing/2014/main" id="{4E38F73D-5BEB-F75F-571A-C578A20BDE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256046"/>
                <a:ext cx="5205485" cy="46187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/>
                  <a:t>Lower</a:t>
                </a:r>
                <a:r>
                  <a:rPr lang="en-US" b="1" dirty="0"/>
                  <a:t> shell: </a:t>
                </a:r>
                <a:r>
                  <a:rPr lang="en-US" dirty="0"/>
                  <a:t>the vertices in </a:t>
                </a:r>
                <a14:m>
                  <m:oMath xmlns:m="http://schemas.openxmlformats.org/officeDocument/2006/math"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m:rPr>
                        <m:nor/>
                      </m:rPr>
                      <a:rPr lang="en-AU" altLang="zh-CN" sz="2000" b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AU" altLang="zh-CN" sz="20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zh-CN" alt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β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AU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 but not in </a:t>
                </a:r>
                <a14:m>
                  <m:oMath xmlns:m="http://schemas.openxmlformats.org/officeDocument/2006/math"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AU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AU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-core. </a:t>
                </a:r>
              </a:p>
              <a:p>
                <a:endParaRPr lang="en-US" dirty="0"/>
              </a:p>
              <a:p>
                <a:r>
                  <a:rPr lang="en-US" b="1" dirty="0"/>
                  <a:t>Observation 1</a:t>
                </a:r>
              </a:p>
              <a:p>
                <a:r>
                  <a:rPr lang="en-US" dirty="0"/>
                  <a:t>When a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anchored, the followers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reside in the </a:t>
                </a:r>
                <a:r>
                  <a:rPr lang="en-US" altLang="zh-CN" dirty="0"/>
                  <a:t>lower</a:t>
                </a:r>
                <a:r>
                  <a:rPr lang="en-US" dirty="0"/>
                  <a:t> shell. </a:t>
                </a:r>
              </a:p>
              <a:p>
                <a:endParaRPr lang="en-US" dirty="0"/>
              </a:p>
              <a:p>
                <a:r>
                  <a:rPr lang="en-US" b="1" dirty="0"/>
                  <a:t>Observation 2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not connect to any vertex in the </a:t>
                </a:r>
                <a:r>
                  <a:rPr lang="en-US" altLang="zh-CN" dirty="0"/>
                  <a:t>lower</a:t>
                </a:r>
                <a:r>
                  <a:rPr lang="en-US" dirty="0"/>
                  <a:t> shell, then it does not have any followers.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2" name="Text Placeholder 3">
                <a:extLst>
                  <a:ext uri="{FF2B5EF4-FFF2-40B4-BE49-F238E27FC236}">
                    <a16:creationId xmlns:a16="http://schemas.microsoft.com/office/drawing/2014/main" id="{4E38F73D-5BEB-F75F-571A-C578A20BD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256046"/>
                <a:ext cx="5205485" cy="4618700"/>
              </a:xfrm>
              <a:prstGeom prst="rect">
                <a:avLst/>
              </a:prstGeom>
              <a:blipFill>
                <a:blip r:embed="rId15"/>
                <a:stretch>
                  <a:fillRect l="-1463" t="-1644" r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99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7"/>
    </mc:Choice>
    <mc:Fallback xmlns="">
      <p:transition spd="slow" advTm="236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5D286-5D7F-4AF4-877B-87983F1BABBF}"/>
              </a:ext>
            </a:extLst>
          </p:cNvPr>
          <p:cNvSpPr/>
          <p:nvPr/>
        </p:nvSpPr>
        <p:spPr>
          <a:xfrm>
            <a:off x="1055688" y="168955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/>
              <a:t>Introduction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/>
              <a:t>Solutions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/>
              <a:t>Experiments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/>
              <a:t>Conclusion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6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5"/>
    </mc:Choice>
    <mc:Fallback xmlns="">
      <p:transition spd="slow" advTm="1771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A5F622-8ACF-4789-ABC4-E4F6F75798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filter-verification</a:t>
            </a:r>
            <a:r>
              <a:rPr lang="en-AU" dirty="0"/>
              <a:t> </a:t>
            </a:r>
            <a:r>
              <a:rPr lang="en-US" altLang="zh-CN" dirty="0"/>
              <a:t>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1CB795E5-FB75-20DD-2925-A366CF500FFD}"/>
                  </a:ext>
                </a:extLst>
              </p:cNvPr>
              <p:cNvSpPr/>
              <p:nvPr/>
            </p:nvSpPr>
            <p:spPr>
              <a:xfrm>
                <a:off x="1055687" y="1256046"/>
                <a:ext cx="4822599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AU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Upper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/Lower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deletion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order: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AU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order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which</a:t>
                </a:r>
                <a:r>
                  <a:rPr lang="en-AU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vertices are deleted when computing </a:t>
                </a:r>
                <a14:m>
                  <m:oMath xmlns:m="http://schemas.openxmlformats.org/officeDocument/2006/math">
                    <m:r>
                      <a:rPr lang="en-AU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AU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AU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AU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AU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AU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 from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AU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zh-CN" altLang="en-US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β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  <m:r>
                      <a:rPr lang="en-AU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AU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AU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m:rPr>
                        <m:nor/>
                      </m:rPr>
                      <a:rPr lang="en-AU" altLang="zh-CN" sz="24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AU" altLang="zh-CN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zh-CN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zh-CN" altLang="en-US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β</m:t>
                    </m:r>
                    <m:r>
                      <a:rPr lang="en-AU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AU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AU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Filter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stage: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Prune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vertices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upper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deletion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order.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Prune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vertices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whose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order-based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upper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bound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zero.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1CB795E5-FB75-20DD-2925-A366CF500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7" y="1256046"/>
                <a:ext cx="4822599" cy="5293757"/>
              </a:xfrm>
              <a:prstGeom prst="rect">
                <a:avLst/>
              </a:prstGeom>
              <a:blipFill>
                <a:blip r:embed="rId5"/>
                <a:stretch>
                  <a:fillRect l="-2105" t="-718" r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60FEB23F-EE47-66F7-9008-0A96879E663E}"/>
              </a:ext>
            </a:extLst>
          </p:cNvPr>
          <p:cNvGrpSpPr/>
          <p:nvPr/>
        </p:nvGrpSpPr>
        <p:grpSpPr>
          <a:xfrm>
            <a:off x="6442440" y="1256046"/>
            <a:ext cx="5359400" cy="4960913"/>
            <a:chOff x="6442440" y="1256046"/>
            <a:chExt cx="5359400" cy="49609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A20CF0-69FE-BA6D-94A3-332C1E5D9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63"/>
            <a:stretch/>
          </p:blipFill>
          <p:spPr>
            <a:xfrm>
              <a:off x="6442440" y="3433025"/>
              <a:ext cx="5359400" cy="2596300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0D7CF03-17DD-2CD3-FCEA-7BBAA70D8023}"/>
                </a:ext>
              </a:extLst>
            </p:cNvPr>
            <p:cNvCxnSpPr>
              <a:cxnSpLocks/>
              <a:stCxn id="38" idx="4"/>
              <a:endCxn id="32" idx="0"/>
            </p:cNvCxnSpPr>
            <p:nvPr/>
          </p:nvCxnSpPr>
          <p:spPr>
            <a:xfrm flipH="1">
              <a:off x="8294581" y="1640752"/>
              <a:ext cx="547608" cy="4003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C959350-CE87-A67F-8B99-5767723178F6}"/>
                </a:ext>
              </a:extLst>
            </p:cNvPr>
            <p:cNvCxnSpPr>
              <a:cxnSpLocks/>
              <a:stCxn id="40" idx="4"/>
              <a:endCxn id="32" idx="0"/>
            </p:cNvCxnSpPr>
            <p:nvPr/>
          </p:nvCxnSpPr>
          <p:spPr>
            <a:xfrm flipH="1">
              <a:off x="8294581" y="1637727"/>
              <a:ext cx="1097482" cy="4033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0A3C77-606F-4E1B-20B8-6F83BE7CE0A2}"/>
                </a:ext>
              </a:extLst>
            </p:cNvPr>
            <p:cNvCxnSpPr>
              <a:cxnSpLocks/>
              <a:stCxn id="34" idx="4"/>
              <a:endCxn id="44" idx="0"/>
            </p:cNvCxnSpPr>
            <p:nvPr/>
          </p:nvCxnSpPr>
          <p:spPr>
            <a:xfrm flipH="1">
              <a:off x="8685087" y="1637727"/>
              <a:ext cx="1312658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19A6B1-B2D7-5896-871F-54CB01A68294}"/>
                </a:ext>
              </a:extLst>
            </p:cNvPr>
            <p:cNvCxnSpPr>
              <a:cxnSpLocks/>
              <a:stCxn id="32" idx="5"/>
              <a:endCxn id="44" idx="0"/>
            </p:cNvCxnSpPr>
            <p:nvPr/>
          </p:nvCxnSpPr>
          <p:spPr>
            <a:xfrm>
              <a:off x="8419566" y="2342847"/>
              <a:ext cx="265521" cy="3452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4E1F3F-88F5-1FFD-C004-5C10677A6879}"/>
                </a:ext>
              </a:extLst>
            </p:cNvPr>
            <p:cNvCxnSpPr>
              <a:cxnSpLocks/>
              <a:stCxn id="38" idx="4"/>
              <a:endCxn id="47" idx="0"/>
            </p:cNvCxnSpPr>
            <p:nvPr/>
          </p:nvCxnSpPr>
          <p:spPr>
            <a:xfrm>
              <a:off x="8842189" y="1640752"/>
              <a:ext cx="281720" cy="10473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F3C670A-5F60-BEE5-12BF-650E30DC0788}"/>
                </a:ext>
              </a:extLst>
            </p:cNvPr>
            <p:cNvCxnSpPr>
              <a:cxnSpLocks/>
              <a:stCxn id="40" idx="4"/>
              <a:endCxn id="47" idx="0"/>
            </p:cNvCxnSpPr>
            <p:nvPr/>
          </p:nvCxnSpPr>
          <p:spPr>
            <a:xfrm flipH="1">
              <a:off x="9123908" y="1637727"/>
              <a:ext cx="268154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D5125F-BD3B-D752-E911-D859B0871DB9}"/>
                </a:ext>
              </a:extLst>
            </p:cNvPr>
            <p:cNvCxnSpPr>
              <a:cxnSpLocks/>
              <a:stCxn id="38" idx="4"/>
              <a:endCxn id="49" idx="0"/>
            </p:cNvCxnSpPr>
            <p:nvPr/>
          </p:nvCxnSpPr>
          <p:spPr>
            <a:xfrm>
              <a:off x="8842189" y="1640752"/>
              <a:ext cx="731598" cy="10473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5B2AB87-484C-8C9F-D10E-3EB71849D873}"/>
                </a:ext>
              </a:extLst>
            </p:cNvPr>
            <p:cNvCxnSpPr>
              <a:cxnSpLocks/>
              <a:stCxn id="42" idx="4"/>
              <a:endCxn id="49" idx="0"/>
            </p:cNvCxnSpPr>
            <p:nvPr/>
          </p:nvCxnSpPr>
          <p:spPr>
            <a:xfrm flipH="1">
              <a:off x="9573786" y="1637727"/>
              <a:ext cx="966858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C3CC727-52FC-6467-3F51-027CE1338F22}"/>
                </a:ext>
              </a:extLst>
            </p:cNvPr>
            <p:cNvCxnSpPr>
              <a:cxnSpLocks/>
              <a:stCxn id="42" idx="4"/>
              <a:endCxn id="47" idx="0"/>
            </p:cNvCxnSpPr>
            <p:nvPr/>
          </p:nvCxnSpPr>
          <p:spPr>
            <a:xfrm flipH="1">
              <a:off x="9123908" y="1637727"/>
              <a:ext cx="1416736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6C7B974-7966-1C3E-0B1D-D839504D69E6}"/>
                </a:ext>
              </a:extLst>
            </p:cNvPr>
            <p:cNvCxnSpPr>
              <a:cxnSpLocks/>
              <a:stCxn id="40" idx="4"/>
              <a:endCxn id="49" idx="0"/>
            </p:cNvCxnSpPr>
            <p:nvPr/>
          </p:nvCxnSpPr>
          <p:spPr>
            <a:xfrm>
              <a:off x="9392062" y="1637727"/>
              <a:ext cx="181724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4074B3-04B3-8DFB-5EA0-01B5EF41D53E}"/>
                </a:ext>
              </a:extLst>
            </p:cNvPr>
            <p:cNvSpPr/>
            <p:nvPr/>
          </p:nvSpPr>
          <p:spPr>
            <a:xfrm flipH="1">
              <a:off x="7608010" y="2688084"/>
              <a:ext cx="303011" cy="30301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4692CAF-7542-4545-D7BE-CC71D2E1C06D}"/>
                </a:ext>
              </a:extLst>
            </p:cNvPr>
            <p:cNvSpPr/>
            <p:nvPr/>
          </p:nvSpPr>
          <p:spPr>
            <a:xfrm>
              <a:off x="8117824" y="2041106"/>
              <a:ext cx="353512" cy="353512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  <a:highlight>
                  <a:srgbClr val="7030A0"/>
                </a:highlight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3050FF0-532A-9526-FE2B-A94B7A91EEC5}"/>
                </a:ext>
              </a:extLst>
            </p:cNvPr>
            <p:cNvCxnSpPr>
              <a:cxnSpLocks/>
              <a:stCxn id="36" idx="4"/>
              <a:endCxn id="31" idx="0"/>
            </p:cNvCxnSpPr>
            <p:nvPr/>
          </p:nvCxnSpPr>
          <p:spPr>
            <a:xfrm flipH="1">
              <a:off x="7759515" y="1641526"/>
              <a:ext cx="179968" cy="104655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F5F7F84-B23A-AF22-9A3D-19236E76E1E7}"/>
                </a:ext>
              </a:extLst>
            </p:cNvPr>
            <p:cNvSpPr/>
            <p:nvPr/>
          </p:nvSpPr>
          <p:spPr>
            <a:xfrm flipH="1">
              <a:off x="9846240" y="1334716"/>
              <a:ext cx="303010" cy="30301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highlight>
                  <a:srgbClr val="00000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E696CB1-82EE-55C5-3B82-2DDD4B9431F9}"/>
                    </a:ext>
                  </a:extLst>
                </p:cNvPr>
                <p:cNvSpPr txBox="1"/>
                <p:nvPr/>
              </p:nvSpPr>
              <p:spPr>
                <a:xfrm>
                  <a:off x="9782801" y="1267657"/>
                  <a:ext cx="443101" cy="3693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E696CB1-82EE-55C5-3B82-2DDD4B943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801" y="1267657"/>
                  <a:ext cx="443101" cy="369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3225A6-1E1C-5D96-26C8-1EB14309EBFC}"/>
                </a:ext>
              </a:extLst>
            </p:cNvPr>
            <p:cNvSpPr/>
            <p:nvPr/>
          </p:nvSpPr>
          <p:spPr>
            <a:xfrm flipH="1">
              <a:off x="7787978" y="1338515"/>
              <a:ext cx="303010" cy="3030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4A9EB8F-6CBB-4422-537A-707AFEB34880}"/>
                    </a:ext>
                  </a:extLst>
                </p:cNvPr>
                <p:cNvSpPr txBox="1"/>
                <p:nvPr/>
              </p:nvSpPr>
              <p:spPr>
                <a:xfrm>
                  <a:off x="7741730" y="1279099"/>
                  <a:ext cx="414114" cy="36933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4A9EB8F-6CBB-4422-537A-707AFEB348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730" y="1279099"/>
                  <a:ext cx="414114" cy="3693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DC953EF-248A-DBCC-7B78-2D92A89BFFD9}"/>
                </a:ext>
              </a:extLst>
            </p:cNvPr>
            <p:cNvSpPr/>
            <p:nvPr/>
          </p:nvSpPr>
          <p:spPr>
            <a:xfrm flipH="1">
              <a:off x="8690683" y="1337741"/>
              <a:ext cx="303010" cy="3030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highlight>
                  <a:srgbClr val="00000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F376273-D365-40C4-A735-4BA058585047}"/>
                    </a:ext>
                  </a:extLst>
                </p:cNvPr>
                <p:cNvSpPr txBox="1"/>
                <p:nvPr/>
              </p:nvSpPr>
              <p:spPr>
                <a:xfrm>
                  <a:off x="8626308" y="1258891"/>
                  <a:ext cx="443101" cy="3693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F376273-D365-40C4-A735-4BA0585850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6308" y="1258891"/>
                  <a:ext cx="44310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9843A46-0458-615A-92FC-9B87E7818097}"/>
                </a:ext>
              </a:extLst>
            </p:cNvPr>
            <p:cNvSpPr/>
            <p:nvPr/>
          </p:nvSpPr>
          <p:spPr>
            <a:xfrm flipH="1">
              <a:off x="9240556" y="1334716"/>
              <a:ext cx="303010" cy="3030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highlight>
                  <a:srgbClr val="00000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BB3A491-6609-7EB5-8912-EF7782DCE5A1}"/>
                    </a:ext>
                  </a:extLst>
                </p:cNvPr>
                <p:cNvSpPr txBox="1"/>
                <p:nvPr/>
              </p:nvSpPr>
              <p:spPr>
                <a:xfrm>
                  <a:off x="9164851" y="1267659"/>
                  <a:ext cx="443101" cy="36933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BB3A491-6609-7EB5-8912-EF7782DCE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851" y="1267659"/>
                  <a:ext cx="443101" cy="369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314885-AD44-D8BA-215E-2E11D06ED507}"/>
                </a:ext>
              </a:extLst>
            </p:cNvPr>
            <p:cNvSpPr/>
            <p:nvPr/>
          </p:nvSpPr>
          <p:spPr>
            <a:xfrm flipH="1">
              <a:off x="10389139" y="1334716"/>
              <a:ext cx="303010" cy="3030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highlight>
                  <a:srgbClr val="00000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F11A403-2C53-EDDF-6E4F-0868A9B303A4}"/>
                    </a:ext>
                  </a:extLst>
                </p:cNvPr>
                <p:cNvSpPr txBox="1"/>
                <p:nvPr/>
              </p:nvSpPr>
              <p:spPr>
                <a:xfrm>
                  <a:off x="10321345" y="1258891"/>
                  <a:ext cx="443101" cy="3693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F11A403-2C53-EDDF-6E4F-0868A9B30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1345" y="1258891"/>
                  <a:ext cx="44310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B6699C-10CC-CC32-B7D6-3DAB1FCB9AC6}"/>
                </a:ext>
              </a:extLst>
            </p:cNvPr>
            <p:cNvSpPr/>
            <p:nvPr/>
          </p:nvSpPr>
          <p:spPr>
            <a:xfrm flipH="1">
              <a:off x="8533582" y="2688083"/>
              <a:ext cx="303010" cy="30301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940FEB3-5D35-BD12-7747-6CFB02188E6A}"/>
                    </a:ext>
                  </a:extLst>
                </p:cNvPr>
                <p:cNvSpPr txBox="1"/>
                <p:nvPr/>
              </p:nvSpPr>
              <p:spPr>
                <a:xfrm>
                  <a:off x="8455090" y="2617349"/>
                  <a:ext cx="443101" cy="3693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940FEB3-5D35-BD12-7747-6CFB02188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090" y="2617349"/>
                  <a:ext cx="44310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AD27764-821E-32B0-2C7D-277BC96736CB}"/>
                    </a:ext>
                  </a:extLst>
                </p:cNvPr>
                <p:cNvSpPr txBox="1"/>
                <p:nvPr/>
              </p:nvSpPr>
              <p:spPr>
                <a:xfrm>
                  <a:off x="7533463" y="2617349"/>
                  <a:ext cx="443101" cy="3693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AD27764-821E-32B0-2C7D-277BC96736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463" y="2617349"/>
                  <a:ext cx="443101" cy="3693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562A19A-88F2-D369-622B-CD54C7370E6D}"/>
                </a:ext>
              </a:extLst>
            </p:cNvPr>
            <p:cNvSpPr/>
            <p:nvPr/>
          </p:nvSpPr>
          <p:spPr>
            <a:xfrm flipH="1">
              <a:off x="8972403" y="2688084"/>
              <a:ext cx="303010" cy="3030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2B40557-E416-5097-D60F-A797DF08AC99}"/>
                    </a:ext>
                  </a:extLst>
                </p:cNvPr>
                <p:cNvSpPr txBox="1"/>
                <p:nvPr/>
              </p:nvSpPr>
              <p:spPr>
                <a:xfrm>
                  <a:off x="8900590" y="2624016"/>
                  <a:ext cx="443101" cy="3693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2B40557-E416-5097-D60F-A797DF08A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0590" y="2624016"/>
                  <a:ext cx="443101" cy="369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025145-F157-92F9-F385-D62EA4BB630B}"/>
                </a:ext>
              </a:extLst>
            </p:cNvPr>
            <p:cNvSpPr/>
            <p:nvPr/>
          </p:nvSpPr>
          <p:spPr>
            <a:xfrm flipH="1">
              <a:off x="9422281" y="2688083"/>
              <a:ext cx="303010" cy="30301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D319458-A96E-3A81-DE7A-C5F5B87873C2}"/>
                    </a:ext>
                  </a:extLst>
                </p:cNvPr>
                <p:cNvSpPr txBox="1"/>
                <p:nvPr/>
              </p:nvSpPr>
              <p:spPr>
                <a:xfrm>
                  <a:off x="9346091" y="2639261"/>
                  <a:ext cx="443101" cy="36933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D319458-A96E-3A81-DE7A-C5F5B87873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6091" y="2639261"/>
                  <a:ext cx="443101" cy="36933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DB848-DC6F-9E3A-CAE0-E5D05E4B1B37}"/>
                    </a:ext>
                  </a:extLst>
                </p:cNvPr>
                <p:cNvSpPr txBox="1"/>
                <p:nvPr/>
              </p:nvSpPr>
              <p:spPr>
                <a:xfrm>
                  <a:off x="6640438" y="1903171"/>
                  <a:ext cx="1032623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DB848-DC6F-9E3A-CAE0-E5D05E4B1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438" y="1903171"/>
                  <a:ext cx="1032623" cy="369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8AA610D-9B74-C4DE-4877-613CE310B7F3}"/>
                </a:ext>
              </a:extLst>
            </p:cNvPr>
            <p:cNvCxnSpPr>
              <a:cxnSpLocks/>
              <a:stCxn id="36" idx="4"/>
              <a:endCxn id="32" idx="0"/>
            </p:cNvCxnSpPr>
            <p:nvPr/>
          </p:nvCxnSpPr>
          <p:spPr>
            <a:xfrm>
              <a:off x="7939483" y="1641526"/>
              <a:ext cx="355097" cy="3995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E3E4C6-ADE5-0E66-C9F7-7AF174912E8C}"/>
                </a:ext>
              </a:extLst>
            </p:cNvPr>
            <p:cNvCxnSpPr>
              <a:cxnSpLocks/>
              <a:stCxn id="34" idx="4"/>
              <a:endCxn id="47" idx="0"/>
            </p:cNvCxnSpPr>
            <p:nvPr/>
          </p:nvCxnSpPr>
          <p:spPr>
            <a:xfrm flipH="1">
              <a:off x="9123908" y="1637727"/>
              <a:ext cx="873837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0F897A-11A2-A368-D0B8-240FA827A212}"/>
                </a:ext>
              </a:extLst>
            </p:cNvPr>
            <p:cNvCxnSpPr>
              <a:cxnSpLocks/>
              <a:stCxn id="32" idx="5"/>
              <a:endCxn id="49" idx="0"/>
            </p:cNvCxnSpPr>
            <p:nvPr/>
          </p:nvCxnSpPr>
          <p:spPr>
            <a:xfrm>
              <a:off x="8419566" y="2342847"/>
              <a:ext cx="1154220" cy="345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76EC082-A231-2170-1851-AF7393156878}"/>
                </a:ext>
              </a:extLst>
            </p:cNvPr>
            <p:cNvCxnSpPr>
              <a:cxnSpLocks/>
              <a:stCxn id="34" idx="4"/>
              <a:endCxn id="49" idx="0"/>
            </p:cNvCxnSpPr>
            <p:nvPr/>
          </p:nvCxnSpPr>
          <p:spPr>
            <a:xfrm flipH="1">
              <a:off x="9573786" y="1637727"/>
              <a:ext cx="423959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35">
              <a:extLst>
                <a:ext uri="{FF2B5EF4-FFF2-40B4-BE49-F238E27FC236}">
                  <a16:creationId xmlns:a16="http://schemas.microsoft.com/office/drawing/2014/main" id="{84C2C2B0-23CB-8D05-F914-AD90151D3723}"/>
                </a:ext>
              </a:extLst>
            </p:cNvPr>
            <p:cNvSpPr/>
            <p:nvPr/>
          </p:nvSpPr>
          <p:spPr>
            <a:xfrm>
              <a:off x="8501556" y="1256046"/>
              <a:ext cx="1269785" cy="1812171"/>
            </a:xfrm>
            <a:prstGeom prst="roundRect">
              <a:avLst/>
            </a:prstGeom>
            <a:ln w="1905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34127DA-3E25-F753-B063-A4D5937CFE43}"/>
                </a:ext>
              </a:extLst>
            </p:cNvPr>
            <p:cNvSpPr/>
            <p:nvPr/>
          </p:nvSpPr>
          <p:spPr>
            <a:xfrm>
              <a:off x="6779763" y="5951953"/>
              <a:ext cx="1021418" cy="265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7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20"/>
    </mc:Choice>
    <mc:Fallback xmlns="">
      <p:transition spd="slow" advTm="8012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A5F622-8ACF-4789-ABC4-E4F6F75798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filter-verification</a:t>
            </a:r>
            <a:r>
              <a:rPr lang="en-AU" dirty="0"/>
              <a:t> </a:t>
            </a:r>
            <a:r>
              <a:rPr lang="en-US" altLang="zh-CN" dirty="0"/>
              <a:t>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1CB795E5-FB75-20DD-2925-A366CF500FFD}"/>
                  </a:ext>
                </a:extLst>
              </p:cNvPr>
              <p:cNvSpPr/>
              <p:nvPr/>
            </p:nvSpPr>
            <p:spPr>
              <a:xfrm>
                <a:off x="1055688" y="1256046"/>
                <a:ext cx="5340702" cy="7386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Order-reachable: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order-reachable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from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upper/lower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path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from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upper/lower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deletion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order.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must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order-reachable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from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Verification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stage: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AU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AU" sz="2400" dirty="0"/>
                  <a:t>ompute the followers for</a:t>
                </a:r>
                <a:r>
                  <a:rPr lang="zh-CN" altLang="en-US" sz="2400" dirty="0"/>
                  <a:t> </a:t>
                </a:r>
                <a:r>
                  <a:rPr lang="en-AU" sz="2400" dirty="0"/>
                  <a:t>the promising anchors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locally</a:t>
                </a:r>
                <a:r>
                  <a:rPr lang="zh-CN" altLang="en-US" sz="2400" b="1" dirty="0"/>
                  <a:t> </a:t>
                </a:r>
                <a:r>
                  <a:rPr lang="en-AU" sz="2400" dirty="0"/>
                  <a:t>and find the best anchor</a:t>
                </a:r>
                <a:r>
                  <a:rPr lang="en-US" altLang="zh-CN" sz="2400" dirty="0"/>
                  <a:t>.</a:t>
                </a:r>
                <a:r>
                  <a:rPr lang="zh-CN" altLang="en-US" sz="2400" dirty="0"/>
                  <a:t> </a:t>
                </a:r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Complexity: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zh-CN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AU" altLang="zh-CN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1CB795E5-FB75-20DD-2925-A366CF500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256046"/>
                <a:ext cx="5340702" cy="7386638"/>
              </a:xfrm>
              <a:prstGeom prst="rect">
                <a:avLst/>
              </a:prstGeom>
              <a:blipFill>
                <a:blip r:embed="rId5"/>
                <a:stretch>
                  <a:fillRect l="-1900" t="-343" r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5543C5A-0050-6AAC-9778-0E783EC013B3}"/>
              </a:ext>
            </a:extLst>
          </p:cNvPr>
          <p:cNvGrpSpPr/>
          <p:nvPr/>
        </p:nvGrpSpPr>
        <p:grpSpPr>
          <a:xfrm>
            <a:off x="6442440" y="1256046"/>
            <a:ext cx="5359400" cy="4960913"/>
            <a:chOff x="6442440" y="1256046"/>
            <a:chExt cx="5359400" cy="49609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E8F676-FDC2-AADB-5D92-70A519DC2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63"/>
            <a:stretch/>
          </p:blipFill>
          <p:spPr>
            <a:xfrm>
              <a:off x="6442440" y="3433025"/>
              <a:ext cx="5359400" cy="25963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539C6D-D905-AEE3-CC0F-772F26057BA7}"/>
                </a:ext>
              </a:extLst>
            </p:cNvPr>
            <p:cNvCxnSpPr>
              <a:cxnSpLocks/>
              <a:stCxn id="29" idx="4"/>
              <a:endCxn id="23" idx="0"/>
            </p:cNvCxnSpPr>
            <p:nvPr/>
          </p:nvCxnSpPr>
          <p:spPr>
            <a:xfrm flipH="1">
              <a:off x="8294581" y="1640752"/>
              <a:ext cx="547608" cy="4003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488E8D-7B6B-574C-B4F6-D88D1F8C70D7}"/>
                </a:ext>
              </a:extLst>
            </p:cNvPr>
            <p:cNvCxnSpPr>
              <a:cxnSpLocks/>
              <a:stCxn id="31" idx="4"/>
              <a:endCxn id="23" idx="0"/>
            </p:cNvCxnSpPr>
            <p:nvPr/>
          </p:nvCxnSpPr>
          <p:spPr>
            <a:xfrm flipH="1">
              <a:off x="8294581" y="1637727"/>
              <a:ext cx="1097482" cy="4033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2EE574-0162-A142-5A3E-B745F00AA499}"/>
                </a:ext>
              </a:extLst>
            </p:cNvPr>
            <p:cNvCxnSpPr>
              <a:cxnSpLocks/>
              <a:stCxn id="25" idx="4"/>
              <a:endCxn id="35" idx="0"/>
            </p:cNvCxnSpPr>
            <p:nvPr/>
          </p:nvCxnSpPr>
          <p:spPr>
            <a:xfrm flipH="1">
              <a:off x="8685087" y="1637727"/>
              <a:ext cx="1312658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50C12D-AD6C-DE9C-D080-8FAC7B8D5CF3}"/>
                </a:ext>
              </a:extLst>
            </p:cNvPr>
            <p:cNvCxnSpPr>
              <a:cxnSpLocks/>
              <a:stCxn id="23" idx="5"/>
              <a:endCxn id="35" idx="0"/>
            </p:cNvCxnSpPr>
            <p:nvPr/>
          </p:nvCxnSpPr>
          <p:spPr>
            <a:xfrm>
              <a:off x="8419566" y="2342847"/>
              <a:ext cx="265521" cy="3452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67BB6F-0D87-0EAE-BD39-FCB8A3F749C4}"/>
                </a:ext>
              </a:extLst>
            </p:cNvPr>
            <p:cNvCxnSpPr>
              <a:cxnSpLocks/>
              <a:stCxn id="29" idx="4"/>
              <a:endCxn id="38" idx="0"/>
            </p:cNvCxnSpPr>
            <p:nvPr/>
          </p:nvCxnSpPr>
          <p:spPr>
            <a:xfrm>
              <a:off x="8842189" y="1640752"/>
              <a:ext cx="281720" cy="10473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9C9597-B3C0-D587-49DF-ECB32F50E91E}"/>
                </a:ext>
              </a:extLst>
            </p:cNvPr>
            <p:cNvCxnSpPr>
              <a:cxnSpLocks/>
              <a:stCxn id="31" idx="4"/>
              <a:endCxn id="38" idx="0"/>
            </p:cNvCxnSpPr>
            <p:nvPr/>
          </p:nvCxnSpPr>
          <p:spPr>
            <a:xfrm flipH="1">
              <a:off x="9123908" y="1637727"/>
              <a:ext cx="268154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4322BD-469F-E6DD-8B87-E990A372C29A}"/>
                </a:ext>
              </a:extLst>
            </p:cNvPr>
            <p:cNvCxnSpPr>
              <a:cxnSpLocks/>
              <a:stCxn id="29" idx="4"/>
              <a:endCxn id="40" idx="0"/>
            </p:cNvCxnSpPr>
            <p:nvPr/>
          </p:nvCxnSpPr>
          <p:spPr>
            <a:xfrm>
              <a:off x="8842189" y="1640752"/>
              <a:ext cx="731598" cy="10473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5904D79-0675-8DEE-6ECB-7EAB50F97358}"/>
                </a:ext>
              </a:extLst>
            </p:cNvPr>
            <p:cNvCxnSpPr>
              <a:cxnSpLocks/>
              <a:stCxn id="33" idx="4"/>
              <a:endCxn id="40" idx="0"/>
            </p:cNvCxnSpPr>
            <p:nvPr/>
          </p:nvCxnSpPr>
          <p:spPr>
            <a:xfrm flipH="1">
              <a:off x="9573786" y="1637727"/>
              <a:ext cx="966858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563453-9EAA-5107-8BA0-45F911CF813A}"/>
                </a:ext>
              </a:extLst>
            </p:cNvPr>
            <p:cNvCxnSpPr>
              <a:cxnSpLocks/>
              <a:stCxn id="33" idx="4"/>
              <a:endCxn id="38" idx="0"/>
            </p:cNvCxnSpPr>
            <p:nvPr/>
          </p:nvCxnSpPr>
          <p:spPr>
            <a:xfrm flipH="1">
              <a:off x="9123908" y="1637727"/>
              <a:ext cx="1416736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87D1A0-6AC0-1DF4-C0FF-DBEB33879558}"/>
                </a:ext>
              </a:extLst>
            </p:cNvPr>
            <p:cNvCxnSpPr>
              <a:cxnSpLocks/>
              <a:stCxn id="31" idx="4"/>
              <a:endCxn id="40" idx="0"/>
            </p:cNvCxnSpPr>
            <p:nvPr/>
          </p:nvCxnSpPr>
          <p:spPr>
            <a:xfrm>
              <a:off x="9392062" y="1637727"/>
              <a:ext cx="181724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6008446-FBB5-5CB0-78BD-6E9A6E61E2DF}"/>
                </a:ext>
              </a:extLst>
            </p:cNvPr>
            <p:cNvSpPr/>
            <p:nvPr/>
          </p:nvSpPr>
          <p:spPr>
            <a:xfrm flipH="1">
              <a:off x="7608010" y="2688084"/>
              <a:ext cx="303011" cy="30301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2535A64-5559-C958-A518-55A56B9221F0}"/>
                </a:ext>
              </a:extLst>
            </p:cNvPr>
            <p:cNvSpPr/>
            <p:nvPr/>
          </p:nvSpPr>
          <p:spPr>
            <a:xfrm>
              <a:off x="8117824" y="2041106"/>
              <a:ext cx="353512" cy="353512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  <a:highlight>
                  <a:srgbClr val="7030A0"/>
                </a:highlight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ADB5C26-93A2-9196-F3F6-51ECE092C0E1}"/>
                </a:ext>
              </a:extLst>
            </p:cNvPr>
            <p:cNvCxnSpPr>
              <a:cxnSpLocks/>
              <a:stCxn id="27" idx="4"/>
              <a:endCxn id="22" idx="0"/>
            </p:cNvCxnSpPr>
            <p:nvPr/>
          </p:nvCxnSpPr>
          <p:spPr>
            <a:xfrm flipH="1">
              <a:off x="7759515" y="1641526"/>
              <a:ext cx="179968" cy="104655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123226-72EC-761D-7429-AFD50BC3249A}"/>
                </a:ext>
              </a:extLst>
            </p:cNvPr>
            <p:cNvSpPr/>
            <p:nvPr/>
          </p:nvSpPr>
          <p:spPr>
            <a:xfrm flipH="1">
              <a:off x="9846240" y="1334716"/>
              <a:ext cx="303010" cy="30301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highlight>
                  <a:srgbClr val="00000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3F3900E-AAEB-D66E-81B1-3D852BB70C90}"/>
                    </a:ext>
                  </a:extLst>
                </p:cNvPr>
                <p:cNvSpPr txBox="1"/>
                <p:nvPr/>
              </p:nvSpPr>
              <p:spPr>
                <a:xfrm>
                  <a:off x="9782801" y="1267657"/>
                  <a:ext cx="443101" cy="3693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3F3900E-AAEB-D66E-81B1-3D852BB70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801" y="1267657"/>
                  <a:ext cx="443101" cy="369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F76B2E-5328-6800-20B7-8A8B194F2C4B}"/>
                </a:ext>
              </a:extLst>
            </p:cNvPr>
            <p:cNvSpPr/>
            <p:nvPr/>
          </p:nvSpPr>
          <p:spPr>
            <a:xfrm flipH="1">
              <a:off x="7787978" y="1338515"/>
              <a:ext cx="303010" cy="3030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E2D755-E18D-6351-7D25-56202AF1263D}"/>
                    </a:ext>
                  </a:extLst>
                </p:cNvPr>
                <p:cNvSpPr txBox="1"/>
                <p:nvPr/>
              </p:nvSpPr>
              <p:spPr>
                <a:xfrm>
                  <a:off x="7741730" y="1279099"/>
                  <a:ext cx="414114" cy="36933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E2D755-E18D-6351-7D25-56202AF12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730" y="1279099"/>
                  <a:ext cx="414114" cy="3693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E5A248-0449-99B4-84A4-6273CF47AEEA}"/>
                </a:ext>
              </a:extLst>
            </p:cNvPr>
            <p:cNvSpPr/>
            <p:nvPr/>
          </p:nvSpPr>
          <p:spPr>
            <a:xfrm flipH="1">
              <a:off x="8690683" y="1337741"/>
              <a:ext cx="303010" cy="3030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highlight>
                  <a:srgbClr val="00000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998A420-EF9C-E4DC-5671-C28422D5DF19}"/>
                    </a:ext>
                  </a:extLst>
                </p:cNvPr>
                <p:cNvSpPr txBox="1"/>
                <p:nvPr/>
              </p:nvSpPr>
              <p:spPr>
                <a:xfrm>
                  <a:off x="8626308" y="1258891"/>
                  <a:ext cx="443101" cy="3693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998A420-EF9C-E4DC-5671-C28422D5D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6308" y="1258891"/>
                  <a:ext cx="44310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BD21BE-FE80-99BF-056B-0B185FFFA177}"/>
                </a:ext>
              </a:extLst>
            </p:cNvPr>
            <p:cNvSpPr/>
            <p:nvPr/>
          </p:nvSpPr>
          <p:spPr>
            <a:xfrm flipH="1">
              <a:off x="9240556" y="1334716"/>
              <a:ext cx="303010" cy="3030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highlight>
                  <a:srgbClr val="00000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CBC531A-468A-1C20-3FBB-F2C2001F42D6}"/>
                    </a:ext>
                  </a:extLst>
                </p:cNvPr>
                <p:cNvSpPr txBox="1"/>
                <p:nvPr/>
              </p:nvSpPr>
              <p:spPr>
                <a:xfrm>
                  <a:off x="9164851" y="1267659"/>
                  <a:ext cx="443101" cy="36933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CBC531A-468A-1C20-3FBB-F2C2001F4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851" y="1267659"/>
                  <a:ext cx="443101" cy="369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0FDFB10-8F75-3B35-2452-DC0617D8CDA1}"/>
                </a:ext>
              </a:extLst>
            </p:cNvPr>
            <p:cNvSpPr/>
            <p:nvPr/>
          </p:nvSpPr>
          <p:spPr>
            <a:xfrm flipH="1">
              <a:off x="10389139" y="1334716"/>
              <a:ext cx="303010" cy="3030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highlight>
                  <a:srgbClr val="00000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052A552-FB5F-17BA-543E-71EBEB3ED842}"/>
                    </a:ext>
                  </a:extLst>
                </p:cNvPr>
                <p:cNvSpPr txBox="1"/>
                <p:nvPr/>
              </p:nvSpPr>
              <p:spPr>
                <a:xfrm>
                  <a:off x="10321345" y="1258891"/>
                  <a:ext cx="443101" cy="3693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052A552-FB5F-17BA-543E-71EBEB3ED8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1345" y="1258891"/>
                  <a:ext cx="44310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C27E038-98BA-2091-9030-029B0F4DBDA3}"/>
                </a:ext>
              </a:extLst>
            </p:cNvPr>
            <p:cNvSpPr/>
            <p:nvPr/>
          </p:nvSpPr>
          <p:spPr>
            <a:xfrm flipH="1">
              <a:off x="8533582" y="2688083"/>
              <a:ext cx="303010" cy="30301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C48077A-2942-E2C6-AB23-1F709B1750C2}"/>
                    </a:ext>
                  </a:extLst>
                </p:cNvPr>
                <p:cNvSpPr txBox="1"/>
                <p:nvPr/>
              </p:nvSpPr>
              <p:spPr>
                <a:xfrm>
                  <a:off x="8455090" y="2617349"/>
                  <a:ext cx="443101" cy="3693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C48077A-2942-E2C6-AB23-1F709B175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090" y="2617349"/>
                  <a:ext cx="44310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E1768B4-E9F3-8879-DC9D-F7D5752DDB4A}"/>
                    </a:ext>
                  </a:extLst>
                </p:cNvPr>
                <p:cNvSpPr txBox="1"/>
                <p:nvPr/>
              </p:nvSpPr>
              <p:spPr>
                <a:xfrm>
                  <a:off x="7533463" y="2617349"/>
                  <a:ext cx="443101" cy="3693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E1768B4-E9F3-8879-DC9D-F7D5752DD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463" y="2617349"/>
                  <a:ext cx="443101" cy="3693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1A45CF4-D158-D99F-25F8-5BE64E289A42}"/>
                </a:ext>
              </a:extLst>
            </p:cNvPr>
            <p:cNvSpPr/>
            <p:nvPr/>
          </p:nvSpPr>
          <p:spPr>
            <a:xfrm flipH="1">
              <a:off x="8972403" y="2688084"/>
              <a:ext cx="303010" cy="3030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FACB800-3FB9-4D42-E5BA-24A0ED1AA04B}"/>
                    </a:ext>
                  </a:extLst>
                </p:cNvPr>
                <p:cNvSpPr txBox="1"/>
                <p:nvPr/>
              </p:nvSpPr>
              <p:spPr>
                <a:xfrm>
                  <a:off x="8900590" y="2624016"/>
                  <a:ext cx="443101" cy="3693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FACB800-3FB9-4D42-E5BA-24A0ED1AA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0590" y="2624016"/>
                  <a:ext cx="443101" cy="369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9D7E43A-0251-163B-9A1B-682E54A1D786}"/>
                </a:ext>
              </a:extLst>
            </p:cNvPr>
            <p:cNvSpPr/>
            <p:nvPr/>
          </p:nvSpPr>
          <p:spPr>
            <a:xfrm flipH="1">
              <a:off x="9422281" y="2688083"/>
              <a:ext cx="303010" cy="30301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EB5B275-848F-A2FC-7057-1DA8DFF1E327}"/>
                    </a:ext>
                  </a:extLst>
                </p:cNvPr>
                <p:cNvSpPr txBox="1"/>
                <p:nvPr/>
              </p:nvSpPr>
              <p:spPr>
                <a:xfrm>
                  <a:off x="9346091" y="2639261"/>
                  <a:ext cx="443101" cy="36933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EB5B275-848F-A2FC-7057-1DA8DFF1E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6091" y="2639261"/>
                  <a:ext cx="443101" cy="36933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413CDD7-B921-7EF2-CCBE-0B1B44A03672}"/>
                    </a:ext>
                  </a:extLst>
                </p:cNvPr>
                <p:cNvSpPr txBox="1"/>
                <p:nvPr/>
              </p:nvSpPr>
              <p:spPr>
                <a:xfrm>
                  <a:off x="6640438" y="1903171"/>
                  <a:ext cx="1032623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413CDD7-B921-7EF2-CCBE-0B1B44A03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438" y="1903171"/>
                  <a:ext cx="1032623" cy="369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870043C-508F-F2E2-E02F-6649997435AB}"/>
                </a:ext>
              </a:extLst>
            </p:cNvPr>
            <p:cNvCxnSpPr>
              <a:cxnSpLocks/>
              <a:stCxn id="27" idx="4"/>
              <a:endCxn id="23" idx="0"/>
            </p:cNvCxnSpPr>
            <p:nvPr/>
          </p:nvCxnSpPr>
          <p:spPr>
            <a:xfrm>
              <a:off x="7939483" y="1641526"/>
              <a:ext cx="355097" cy="3995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85EC578-2B79-486B-2C62-3425CC052968}"/>
                </a:ext>
              </a:extLst>
            </p:cNvPr>
            <p:cNvCxnSpPr>
              <a:cxnSpLocks/>
              <a:stCxn id="25" idx="4"/>
              <a:endCxn id="38" idx="0"/>
            </p:cNvCxnSpPr>
            <p:nvPr/>
          </p:nvCxnSpPr>
          <p:spPr>
            <a:xfrm flipH="1">
              <a:off x="9123908" y="1637727"/>
              <a:ext cx="873837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4EBA108-C0C1-8321-D17F-4E942CB2F6AD}"/>
                </a:ext>
              </a:extLst>
            </p:cNvPr>
            <p:cNvCxnSpPr>
              <a:cxnSpLocks/>
              <a:stCxn id="23" idx="5"/>
              <a:endCxn id="40" idx="0"/>
            </p:cNvCxnSpPr>
            <p:nvPr/>
          </p:nvCxnSpPr>
          <p:spPr>
            <a:xfrm>
              <a:off x="8419566" y="2342847"/>
              <a:ext cx="1154220" cy="345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6B91331-56DE-D7AC-04F2-EFFA0E57FC8E}"/>
                </a:ext>
              </a:extLst>
            </p:cNvPr>
            <p:cNvCxnSpPr>
              <a:cxnSpLocks/>
              <a:stCxn id="25" idx="4"/>
              <a:endCxn id="40" idx="0"/>
            </p:cNvCxnSpPr>
            <p:nvPr/>
          </p:nvCxnSpPr>
          <p:spPr>
            <a:xfrm flipH="1">
              <a:off x="9573786" y="1637727"/>
              <a:ext cx="423959" cy="10503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35">
              <a:extLst>
                <a:ext uri="{FF2B5EF4-FFF2-40B4-BE49-F238E27FC236}">
                  <a16:creationId xmlns:a16="http://schemas.microsoft.com/office/drawing/2014/main" id="{F5221155-28CE-91E9-4364-6678AC6A9AFD}"/>
                </a:ext>
              </a:extLst>
            </p:cNvPr>
            <p:cNvSpPr/>
            <p:nvPr/>
          </p:nvSpPr>
          <p:spPr>
            <a:xfrm>
              <a:off x="8501556" y="1256046"/>
              <a:ext cx="1269785" cy="1812171"/>
            </a:xfrm>
            <a:prstGeom prst="roundRect">
              <a:avLst/>
            </a:prstGeom>
            <a:ln w="1905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59BB79F-239C-CC54-2966-43F3D357A8E6}"/>
                </a:ext>
              </a:extLst>
            </p:cNvPr>
            <p:cNvSpPr/>
            <p:nvPr/>
          </p:nvSpPr>
          <p:spPr>
            <a:xfrm>
              <a:off x="6779763" y="5951953"/>
              <a:ext cx="1021418" cy="265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72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86"/>
    </mc:Choice>
    <mc:Fallback xmlns="">
      <p:transition spd="slow" advTm="5538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A5F622-8ACF-4789-ABC4-E4F6F75798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Filter-stage</a:t>
            </a:r>
            <a:r>
              <a:rPr lang="zh-CN" altLang="en-US" dirty="0"/>
              <a:t> </a:t>
            </a:r>
            <a:r>
              <a:rPr lang="en-US" altLang="zh-CN" dirty="0"/>
              <a:t>optimizations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5AECE8A-C7CA-48C9-BD4E-53F32483B25C}"/>
                  </a:ext>
                </a:extLst>
              </p:cNvPr>
              <p:cNvSpPr txBox="1"/>
              <p:nvPr/>
            </p:nvSpPr>
            <p:spPr>
              <a:xfrm>
                <a:off x="792503" y="1241788"/>
                <a:ext cx="4487627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Follower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signature: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given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vertex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𝑈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in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upper/lower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deletion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order,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neighbors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that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are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order-reachable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from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.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Observation: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containment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follower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signatures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reveals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dominating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relationships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anchors.</a:t>
                </a:r>
              </a:p>
              <a:p>
                <a:pPr algn="l"/>
                <a:endParaRPr lang="en-US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zh-CN" altLang="en-US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5AECE8A-C7CA-48C9-BD4E-53F32483B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3" y="1241788"/>
                <a:ext cx="4487627" cy="4154984"/>
              </a:xfrm>
              <a:prstGeom prst="rect">
                <a:avLst/>
              </a:prstGeom>
              <a:blipFill>
                <a:blip r:embed="rId5"/>
                <a:stretch>
                  <a:fillRect l="-2260" t="-915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3B4D7D3-A6A0-1998-06DB-FA6364128828}"/>
              </a:ext>
            </a:extLst>
          </p:cNvPr>
          <p:cNvSpPr/>
          <p:nvPr/>
        </p:nvSpPr>
        <p:spPr>
          <a:xfrm>
            <a:off x="7011647" y="4468867"/>
            <a:ext cx="476963" cy="476963"/>
          </a:xfrm>
          <a:prstGeom prst="ellipse">
            <a:avLst/>
          </a:prstGeom>
          <a:solidFill>
            <a:srgbClr val="FF0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highlight>
                <a:srgbClr val="7030A0"/>
              </a:highlight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4E9635-1150-8ACF-F200-080925AF2197}"/>
              </a:ext>
            </a:extLst>
          </p:cNvPr>
          <p:cNvCxnSpPr>
            <a:cxnSpLocks/>
            <a:stCxn id="57" idx="4"/>
            <a:endCxn id="63" idx="0"/>
          </p:cNvCxnSpPr>
          <p:nvPr/>
        </p:nvCxnSpPr>
        <p:spPr>
          <a:xfrm flipH="1">
            <a:off x="6826346" y="3552000"/>
            <a:ext cx="462846" cy="33419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F24A5D-497D-D609-3254-E61F0EFDF64E}"/>
              </a:ext>
            </a:extLst>
          </p:cNvPr>
          <p:cNvCxnSpPr>
            <a:cxnSpLocks/>
            <a:stCxn id="56" idx="4"/>
            <a:endCxn id="63" idx="0"/>
          </p:cNvCxnSpPr>
          <p:nvPr/>
        </p:nvCxnSpPr>
        <p:spPr>
          <a:xfrm flipH="1">
            <a:off x="6826346" y="3552000"/>
            <a:ext cx="1281106" cy="33419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4FE330-3E97-32A6-7B26-68CDD9FFB482}"/>
              </a:ext>
            </a:extLst>
          </p:cNvPr>
          <p:cNvCxnSpPr>
            <a:cxnSpLocks/>
            <a:stCxn id="57" idx="4"/>
            <a:endCxn id="62" idx="0"/>
          </p:cNvCxnSpPr>
          <p:nvPr/>
        </p:nvCxnSpPr>
        <p:spPr>
          <a:xfrm>
            <a:off x="7289192" y="3552000"/>
            <a:ext cx="349922" cy="3387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3A833FE-5097-86C1-966C-4C000D11C565}"/>
              </a:ext>
            </a:extLst>
          </p:cNvPr>
          <p:cNvCxnSpPr>
            <a:cxnSpLocks/>
            <a:stCxn id="56" idx="4"/>
            <a:endCxn id="62" idx="0"/>
          </p:cNvCxnSpPr>
          <p:nvPr/>
        </p:nvCxnSpPr>
        <p:spPr>
          <a:xfrm flipH="1">
            <a:off x="7639114" y="3552000"/>
            <a:ext cx="468338" cy="3387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3FD2E78-D974-CEC9-858D-FCBCFE521C92}"/>
              </a:ext>
            </a:extLst>
          </p:cNvPr>
          <p:cNvCxnSpPr>
            <a:cxnSpLocks/>
            <a:stCxn id="53" idx="4"/>
            <a:endCxn id="57" idx="0"/>
          </p:cNvCxnSpPr>
          <p:nvPr/>
        </p:nvCxnSpPr>
        <p:spPr>
          <a:xfrm flipH="1">
            <a:off x="7289192" y="2812411"/>
            <a:ext cx="348056" cy="330764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A485EA-D921-80C9-DBB1-DA686439054A}"/>
              </a:ext>
            </a:extLst>
          </p:cNvPr>
          <p:cNvCxnSpPr>
            <a:cxnSpLocks/>
            <a:stCxn id="53" idx="4"/>
            <a:endCxn id="56" idx="0"/>
          </p:cNvCxnSpPr>
          <p:nvPr/>
        </p:nvCxnSpPr>
        <p:spPr>
          <a:xfrm>
            <a:off x="7637248" y="2812411"/>
            <a:ext cx="470204" cy="330764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2CA1FB5-A9D2-3F60-C6F9-434354256245}"/>
              </a:ext>
            </a:extLst>
          </p:cNvPr>
          <p:cNvCxnSpPr>
            <a:cxnSpLocks/>
            <a:stCxn id="52" idx="4"/>
            <a:endCxn id="58" idx="0"/>
          </p:cNvCxnSpPr>
          <p:nvPr/>
        </p:nvCxnSpPr>
        <p:spPr>
          <a:xfrm flipH="1">
            <a:off x="6470932" y="2841038"/>
            <a:ext cx="380956" cy="325870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BDFFD5-62EC-185B-881F-C9B5BDB47185}"/>
              </a:ext>
            </a:extLst>
          </p:cNvPr>
          <p:cNvCxnSpPr>
            <a:cxnSpLocks/>
            <a:stCxn id="52" idx="4"/>
            <a:endCxn id="56" idx="0"/>
          </p:cNvCxnSpPr>
          <p:nvPr/>
        </p:nvCxnSpPr>
        <p:spPr>
          <a:xfrm>
            <a:off x="6851889" y="2841038"/>
            <a:ext cx="1255563" cy="302137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22CA614-C3C1-EE08-77E0-34EAB63A9929}"/>
              </a:ext>
            </a:extLst>
          </p:cNvPr>
          <p:cNvSpPr/>
          <p:nvPr/>
        </p:nvSpPr>
        <p:spPr>
          <a:xfrm flipH="1">
            <a:off x="6647476" y="2432213"/>
            <a:ext cx="408825" cy="40882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A0AD2D-FD58-5307-6F6C-14AFC079696F}"/>
              </a:ext>
            </a:extLst>
          </p:cNvPr>
          <p:cNvSpPr/>
          <p:nvPr/>
        </p:nvSpPr>
        <p:spPr>
          <a:xfrm flipH="1">
            <a:off x="7432835" y="2403585"/>
            <a:ext cx="408825" cy="40882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69465F-A107-ADC8-7E9F-4E7F410ADD07}"/>
                  </a:ext>
                </a:extLst>
              </p:cNvPr>
              <p:cNvSpPr txBox="1"/>
              <p:nvPr/>
            </p:nvSpPr>
            <p:spPr>
              <a:xfrm>
                <a:off x="6559514" y="2400672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69465F-A107-ADC8-7E9F-4E7F410AD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514" y="2400672"/>
                <a:ext cx="59783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C167F0C-9B55-8504-636F-14BD377B90D0}"/>
                  </a:ext>
                </a:extLst>
              </p:cNvPr>
              <p:cNvSpPr txBox="1"/>
              <p:nvPr/>
            </p:nvSpPr>
            <p:spPr>
              <a:xfrm>
                <a:off x="7329139" y="2383930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C167F0C-9B55-8504-636F-14BD377B9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39" y="2383930"/>
                <a:ext cx="5978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4BBB639E-FB7E-FF2E-4FD4-8E5416A40021}"/>
              </a:ext>
            </a:extLst>
          </p:cNvPr>
          <p:cNvSpPr/>
          <p:nvPr/>
        </p:nvSpPr>
        <p:spPr>
          <a:xfrm flipH="1">
            <a:off x="7903039" y="3143175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1EF52EE-FF90-5836-071E-D891EDEDAF00}"/>
              </a:ext>
            </a:extLst>
          </p:cNvPr>
          <p:cNvSpPr/>
          <p:nvPr/>
        </p:nvSpPr>
        <p:spPr>
          <a:xfrm flipH="1">
            <a:off x="7084780" y="3143175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3D07E2E-9D27-4F64-2DB8-A582901FBF91}"/>
              </a:ext>
            </a:extLst>
          </p:cNvPr>
          <p:cNvSpPr/>
          <p:nvPr/>
        </p:nvSpPr>
        <p:spPr>
          <a:xfrm flipH="1">
            <a:off x="6266520" y="3166908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51633E-A0A5-B248-D8BC-E5AA86751815}"/>
                  </a:ext>
                </a:extLst>
              </p:cNvPr>
              <p:cNvSpPr txBox="1"/>
              <p:nvPr/>
            </p:nvSpPr>
            <p:spPr>
              <a:xfrm>
                <a:off x="6983818" y="3151927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51633E-A0A5-B248-D8BC-E5AA86751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818" y="3151927"/>
                <a:ext cx="5978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88B11BA-E37F-883B-F446-704690602067}"/>
                  </a:ext>
                </a:extLst>
              </p:cNvPr>
              <p:cNvSpPr txBox="1"/>
              <p:nvPr/>
            </p:nvSpPr>
            <p:spPr>
              <a:xfrm>
                <a:off x="6181568" y="3164218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88B11BA-E37F-883B-F446-704690602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568" y="3164218"/>
                <a:ext cx="59783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9195F28-6BBD-44FD-66A1-A3F13BE20AC8}"/>
                  </a:ext>
                </a:extLst>
              </p:cNvPr>
              <p:cNvSpPr txBox="1"/>
              <p:nvPr/>
            </p:nvSpPr>
            <p:spPr>
              <a:xfrm>
                <a:off x="7834845" y="3125951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9195F28-6BBD-44FD-66A1-A3F13BE20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845" y="3125951"/>
                <a:ext cx="59783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975D329C-389A-AC24-BD8B-4D8FF906A704}"/>
              </a:ext>
            </a:extLst>
          </p:cNvPr>
          <p:cNvSpPr/>
          <p:nvPr/>
        </p:nvSpPr>
        <p:spPr>
          <a:xfrm flipH="1">
            <a:off x="7434702" y="3890784"/>
            <a:ext cx="408826" cy="4088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849B09-1E9C-EE50-5B6E-B09F5E44407C}"/>
              </a:ext>
            </a:extLst>
          </p:cNvPr>
          <p:cNvSpPr/>
          <p:nvPr/>
        </p:nvSpPr>
        <p:spPr>
          <a:xfrm flipH="1">
            <a:off x="6621933" y="3886192"/>
            <a:ext cx="408826" cy="4088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1B1C5B8-CCCF-21E1-67FC-4861600DBF10}"/>
                  </a:ext>
                </a:extLst>
              </p:cNvPr>
              <p:cNvSpPr txBox="1"/>
              <p:nvPr/>
            </p:nvSpPr>
            <p:spPr>
              <a:xfrm>
                <a:off x="6536719" y="3862563"/>
                <a:ext cx="597838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1B1C5B8-CCCF-21E1-67FC-4861600DB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719" y="3862563"/>
                <a:ext cx="59783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58408C-8684-438C-642C-037C7E2FE1FC}"/>
                  </a:ext>
                </a:extLst>
              </p:cNvPr>
              <p:cNvSpPr txBox="1"/>
              <p:nvPr/>
            </p:nvSpPr>
            <p:spPr>
              <a:xfrm>
                <a:off x="7338969" y="3876324"/>
                <a:ext cx="597838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58408C-8684-438C-642C-037C7E2FE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969" y="3876324"/>
                <a:ext cx="59783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22A3261-B38A-62D8-0F29-FAED0E95924A}"/>
              </a:ext>
            </a:extLst>
          </p:cNvPr>
          <p:cNvCxnSpPr>
            <a:cxnSpLocks/>
            <a:stCxn id="63" idx="4"/>
            <a:endCxn id="43" idx="0"/>
          </p:cNvCxnSpPr>
          <p:nvPr/>
        </p:nvCxnSpPr>
        <p:spPr>
          <a:xfrm>
            <a:off x="6826346" y="4295017"/>
            <a:ext cx="423783" cy="17385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EAD6C5-3E57-36C6-51B3-A75A4C6CAB5A}"/>
              </a:ext>
            </a:extLst>
          </p:cNvPr>
          <p:cNvCxnSpPr>
            <a:cxnSpLocks/>
            <a:stCxn id="62" idx="4"/>
            <a:endCxn id="43" idx="0"/>
          </p:cNvCxnSpPr>
          <p:nvPr/>
        </p:nvCxnSpPr>
        <p:spPr>
          <a:xfrm flipH="1">
            <a:off x="7250129" y="4299609"/>
            <a:ext cx="388985" cy="1692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575A904-50A6-E2A2-0DB1-BCCD4053C3B4}"/>
              </a:ext>
            </a:extLst>
          </p:cNvPr>
          <p:cNvCxnSpPr>
            <a:cxnSpLocks/>
            <a:stCxn id="52" idx="4"/>
            <a:endCxn id="57" idx="0"/>
          </p:cNvCxnSpPr>
          <p:nvPr/>
        </p:nvCxnSpPr>
        <p:spPr>
          <a:xfrm>
            <a:off x="6851889" y="2841038"/>
            <a:ext cx="437304" cy="302137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F92980F6-7949-5694-C7DA-C5E6509422E7}"/>
              </a:ext>
            </a:extLst>
          </p:cNvPr>
          <p:cNvCxnSpPr>
            <a:cxnSpLocks/>
            <a:stCxn id="58" idx="4"/>
            <a:endCxn id="43" idx="2"/>
          </p:cNvCxnSpPr>
          <p:nvPr/>
        </p:nvCxnSpPr>
        <p:spPr>
          <a:xfrm rot="16200000" flipH="1">
            <a:off x="6175483" y="3871182"/>
            <a:ext cx="1131615" cy="540715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22A63FE-7729-28A1-A63B-855000A75125}"/>
              </a:ext>
            </a:extLst>
          </p:cNvPr>
          <p:cNvSpPr txBox="1"/>
          <p:nvPr/>
        </p:nvSpPr>
        <p:spPr>
          <a:xfrm>
            <a:off x="6615039" y="4997073"/>
            <a:ext cx="163559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(4, 3)-core</a:t>
            </a:r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71" name="Rounded Rectangle 35">
            <a:extLst>
              <a:ext uri="{FF2B5EF4-FFF2-40B4-BE49-F238E27FC236}">
                <a16:creationId xmlns:a16="http://schemas.microsoft.com/office/drawing/2014/main" id="{451B0913-EFDA-4621-A633-D880C1E3D0C7}"/>
              </a:ext>
            </a:extLst>
          </p:cNvPr>
          <p:cNvSpPr/>
          <p:nvPr/>
        </p:nvSpPr>
        <p:spPr>
          <a:xfrm>
            <a:off x="6141171" y="3102136"/>
            <a:ext cx="2223778" cy="507155"/>
          </a:xfrm>
          <a:prstGeom prst="roundRect">
            <a:avLst/>
          </a:prstGeom>
          <a:ln w="19050">
            <a:solidFill>
              <a:srgbClr val="33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F09724-205D-2D9A-53FF-748CB54E6756}"/>
                  </a:ext>
                </a:extLst>
              </p:cNvPr>
              <p:cNvSpPr txBox="1"/>
              <p:nvPr/>
            </p:nvSpPr>
            <p:spPr>
              <a:xfrm>
                <a:off x="5451918" y="1617109"/>
                <a:ext cx="3596420" cy="646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sig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4}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F09724-205D-2D9A-53FF-748CB54E6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18" y="1617109"/>
                <a:ext cx="359642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0718B9BC-FD56-5519-9046-9B6DF868CC91}"/>
              </a:ext>
            </a:extLst>
          </p:cNvPr>
          <p:cNvSpPr/>
          <p:nvPr/>
        </p:nvSpPr>
        <p:spPr>
          <a:xfrm>
            <a:off x="9768526" y="4468867"/>
            <a:ext cx="476963" cy="476963"/>
          </a:xfrm>
          <a:prstGeom prst="ellipse">
            <a:avLst/>
          </a:prstGeom>
          <a:solidFill>
            <a:srgbClr val="FF0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highlight>
                <a:srgbClr val="7030A0"/>
              </a:highlight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76D9BE8-DAF0-E001-3466-228E0A438AAC}"/>
              </a:ext>
            </a:extLst>
          </p:cNvPr>
          <p:cNvCxnSpPr>
            <a:cxnSpLocks/>
            <a:stCxn id="87" idx="4"/>
            <a:endCxn id="93" idx="0"/>
          </p:cNvCxnSpPr>
          <p:nvPr/>
        </p:nvCxnSpPr>
        <p:spPr>
          <a:xfrm flipH="1">
            <a:off x="9583225" y="3552000"/>
            <a:ext cx="462846" cy="33419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22F1FD-E41B-141F-2BA4-24660B2B4845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9583225" y="3552000"/>
            <a:ext cx="1281106" cy="33419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8E659C9-7B70-E258-7F4E-4F9E3A60205D}"/>
              </a:ext>
            </a:extLst>
          </p:cNvPr>
          <p:cNvCxnSpPr>
            <a:cxnSpLocks/>
            <a:stCxn id="87" idx="4"/>
            <a:endCxn id="92" idx="0"/>
          </p:cNvCxnSpPr>
          <p:nvPr/>
        </p:nvCxnSpPr>
        <p:spPr>
          <a:xfrm>
            <a:off x="10046071" y="3552000"/>
            <a:ext cx="349922" cy="3387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AF2107C-3325-F589-3BA3-FAD08F088734}"/>
              </a:ext>
            </a:extLst>
          </p:cNvPr>
          <p:cNvCxnSpPr>
            <a:cxnSpLocks/>
            <a:stCxn id="86" idx="4"/>
            <a:endCxn id="92" idx="0"/>
          </p:cNvCxnSpPr>
          <p:nvPr/>
        </p:nvCxnSpPr>
        <p:spPr>
          <a:xfrm flipH="1">
            <a:off x="10395993" y="3552000"/>
            <a:ext cx="468338" cy="3387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9CF7BFF-B2A1-8843-4DBE-4CB640859DBF}"/>
              </a:ext>
            </a:extLst>
          </p:cNvPr>
          <p:cNvCxnSpPr>
            <a:cxnSpLocks/>
            <a:stCxn id="83" idx="4"/>
            <a:endCxn id="87" idx="0"/>
          </p:cNvCxnSpPr>
          <p:nvPr/>
        </p:nvCxnSpPr>
        <p:spPr>
          <a:xfrm flipH="1">
            <a:off x="10046071" y="2812411"/>
            <a:ext cx="348056" cy="330764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9B01622-E743-E48F-575D-6EF8139F330A}"/>
              </a:ext>
            </a:extLst>
          </p:cNvPr>
          <p:cNvCxnSpPr>
            <a:cxnSpLocks/>
            <a:stCxn id="83" idx="4"/>
            <a:endCxn id="86" idx="0"/>
          </p:cNvCxnSpPr>
          <p:nvPr/>
        </p:nvCxnSpPr>
        <p:spPr>
          <a:xfrm>
            <a:off x="10394127" y="2812411"/>
            <a:ext cx="470204" cy="330764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DBB4D95-3AA3-709A-467D-214F7A234949}"/>
              </a:ext>
            </a:extLst>
          </p:cNvPr>
          <p:cNvCxnSpPr>
            <a:cxnSpLocks/>
            <a:stCxn id="82" idx="4"/>
            <a:endCxn id="88" idx="0"/>
          </p:cNvCxnSpPr>
          <p:nvPr/>
        </p:nvCxnSpPr>
        <p:spPr>
          <a:xfrm flipH="1">
            <a:off x="9227811" y="2841038"/>
            <a:ext cx="380956" cy="325870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4AF9220-D6A1-5159-7117-5365FE825FF2}"/>
              </a:ext>
            </a:extLst>
          </p:cNvPr>
          <p:cNvCxnSpPr>
            <a:cxnSpLocks/>
            <a:stCxn id="82" idx="4"/>
            <a:endCxn id="86" idx="0"/>
          </p:cNvCxnSpPr>
          <p:nvPr/>
        </p:nvCxnSpPr>
        <p:spPr>
          <a:xfrm>
            <a:off x="9608768" y="2841038"/>
            <a:ext cx="1255563" cy="302137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FE809359-35D2-A98D-1914-EFDAD1638E5C}"/>
              </a:ext>
            </a:extLst>
          </p:cNvPr>
          <p:cNvSpPr/>
          <p:nvPr/>
        </p:nvSpPr>
        <p:spPr>
          <a:xfrm flipH="1">
            <a:off x="9404355" y="2432213"/>
            <a:ext cx="408825" cy="40882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C7CBFC6-BDF9-95E7-4E2E-F2C76338BE5E}"/>
              </a:ext>
            </a:extLst>
          </p:cNvPr>
          <p:cNvSpPr/>
          <p:nvPr/>
        </p:nvSpPr>
        <p:spPr>
          <a:xfrm flipH="1">
            <a:off x="10189714" y="2403585"/>
            <a:ext cx="408825" cy="40882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FAA4797-EB4C-7CB1-D879-95305324C6D4}"/>
                  </a:ext>
                </a:extLst>
              </p:cNvPr>
              <p:cNvSpPr txBox="1"/>
              <p:nvPr/>
            </p:nvSpPr>
            <p:spPr>
              <a:xfrm>
                <a:off x="9316393" y="2400672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FAA4797-EB4C-7CB1-D879-95305324C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393" y="2400672"/>
                <a:ext cx="59783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8604750-3C4E-EF72-A04D-79A546974744}"/>
                  </a:ext>
                </a:extLst>
              </p:cNvPr>
              <p:cNvSpPr txBox="1"/>
              <p:nvPr/>
            </p:nvSpPr>
            <p:spPr>
              <a:xfrm>
                <a:off x="10086018" y="2383930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8604750-3C4E-EF72-A04D-79A546974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018" y="2383930"/>
                <a:ext cx="59783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>
            <a:extLst>
              <a:ext uri="{FF2B5EF4-FFF2-40B4-BE49-F238E27FC236}">
                <a16:creationId xmlns:a16="http://schemas.microsoft.com/office/drawing/2014/main" id="{E8540C28-24B5-7267-9058-74032E34D6FA}"/>
              </a:ext>
            </a:extLst>
          </p:cNvPr>
          <p:cNvSpPr/>
          <p:nvPr/>
        </p:nvSpPr>
        <p:spPr>
          <a:xfrm flipH="1">
            <a:off x="10659918" y="3143175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072CB02-4C61-7AB8-D9A2-E15A92DB1ECE}"/>
              </a:ext>
            </a:extLst>
          </p:cNvPr>
          <p:cNvSpPr/>
          <p:nvPr/>
        </p:nvSpPr>
        <p:spPr>
          <a:xfrm flipH="1">
            <a:off x="9841659" y="3143175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C5D6217-74B3-2BCC-7E68-855057B55DBE}"/>
              </a:ext>
            </a:extLst>
          </p:cNvPr>
          <p:cNvSpPr/>
          <p:nvPr/>
        </p:nvSpPr>
        <p:spPr>
          <a:xfrm flipH="1">
            <a:off x="9023399" y="3166908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9A5333-92D3-E080-F453-A9E66CABC2B4}"/>
                  </a:ext>
                </a:extLst>
              </p:cNvPr>
              <p:cNvSpPr txBox="1"/>
              <p:nvPr/>
            </p:nvSpPr>
            <p:spPr>
              <a:xfrm>
                <a:off x="9740697" y="3151927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9A5333-92D3-E080-F453-A9E66CABC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697" y="3151927"/>
                <a:ext cx="5978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4994D38-6EE6-517B-C893-923877B22A05}"/>
                  </a:ext>
                </a:extLst>
              </p:cNvPr>
              <p:cNvSpPr txBox="1"/>
              <p:nvPr/>
            </p:nvSpPr>
            <p:spPr>
              <a:xfrm>
                <a:off x="8938447" y="3164218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4994D38-6EE6-517B-C893-923877B2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47" y="3164218"/>
                <a:ext cx="59783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59BFC5-2045-4CE9-6FEB-F15112FCD555}"/>
                  </a:ext>
                </a:extLst>
              </p:cNvPr>
              <p:cNvSpPr txBox="1"/>
              <p:nvPr/>
            </p:nvSpPr>
            <p:spPr>
              <a:xfrm>
                <a:off x="10591724" y="3125951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59BFC5-2045-4CE9-6FEB-F15112FCD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724" y="3125951"/>
                <a:ext cx="59783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DE1ACDB8-E2C9-CCCC-CF58-DA3216F91453}"/>
              </a:ext>
            </a:extLst>
          </p:cNvPr>
          <p:cNvSpPr/>
          <p:nvPr/>
        </p:nvSpPr>
        <p:spPr>
          <a:xfrm flipH="1">
            <a:off x="10191581" y="3890784"/>
            <a:ext cx="408826" cy="4088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0F31970-6CCD-0622-231C-049628E9FB3A}"/>
              </a:ext>
            </a:extLst>
          </p:cNvPr>
          <p:cNvSpPr/>
          <p:nvPr/>
        </p:nvSpPr>
        <p:spPr>
          <a:xfrm flipH="1">
            <a:off x="9378812" y="3886192"/>
            <a:ext cx="408826" cy="4088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341386E-5A77-48DC-3063-48147387BAE4}"/>
                  </a:ext>
                </a:extLst>
              </p:cNvPr>
              <p:cNvSpPr txBox="1"/>
              <p:nvPr/>
            </p:nvSpPr>
            <p:spPr>
              <a:xfrm>
                <a:off x="9293598" y="3862563"/>
                <a:ext cx="597838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341386E-5A77-48DC-3063-48147387B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598" y="3862563"/>
                <a:ext cx="59783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C16751-15C3-76DC-0172-3BFA8A98B3AA}"/>
                  </a:ext>
                </a:extLst>
              </p:cNvPr>
              <p:cNvSpPr txBox="1"/>
              <p:nvPr/>
            </p:nvSpPr>
            <p:spPr>
              <a:xfrm>
                <a:off x="10095848" y="3876324"/>
                <a:ext cx="597838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C16751-15C3-76DC-0172-3BFA8A98B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848" y="3876324"/>
                <a:ext cx="59783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120E3A8-4940-2C5B-3220-A69EE1D877F1}"/>
              </a:ext>
            </a:extLst>
          </p:cNvPr>
          <p:cNvCxnSpPr>
            <a:cxnSpLocks/>
            <a:stCxn id="93" idx="4"/>
            <a:endCxn id="73" idx="0"/>
          </p:cNvCxnSpPr>
          <p:nvPr/>
        </p:nvCxnSpPr>
        <p:spPr>
          <a:xfrm>
            <a:off x="9583225" y="4295017"/>
            <a:ext cx="423783" cy="17385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A0A79FB-3104-CD42-3974-BDC3AACB34DE}"/>
              </a:ext>
            </a:extLst>
          </p:cNvPr>
          <p:cNvCxnSpPr>
            <a:cxnSpLocks/>
            <a:stCxn id="92" idx="4"/>
            <a:endCxn id="73" idx="0"/>
          </p:cNvCxnSpPr>
          <p:nvPr/>
        </p:nvCxnSpPr>
        <p:spPr>
          <a:xfrm flipH="1">
            <a:off x="10007008" y="4299609"/>
            <a:ext cx="388985" cy="1692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CC979B9-163F-B9C3-0814-2103F8DE570F}"/>
              </a:ext>
            </a:extLst>
          </p:cNvPr>
          <p:cNvCxnSpPr>
            <a:cxnSpLocks/>
            <a:stCxn id="82" idx="4"/>
            <a:endCxn id="87" idx="0"/>
          </p:cNvCxnSpPr>
          <p:nvPr/>
        </p:nvCxnSpPr>
        <p:spPr>
          <a:xfrm>
            <a:off x="9608768" y="2841038"/>
            <a:ext cx="437304" cy="302137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>
            <a:extLst>
              <a:ext uri="{FF2B5EF4-FFF2-40B4-BE49-F238E27FC236}">
                <a16:creationId xmlns:a16="http://schemas.microsoft.com/office/drawing/2014/main" id="{4894ABF3-E8CE-67EC-0D9A-F87B9CC78F84}"/>
              </a:ext>
            </a:extLst>
          </p:cNvPr>
          <p:cNvCxnSpPr>
            <a:cxnSpLocks/>
            <a:stCxn id="88" idx="4"/>
            <a:endCxn id="73" idx="2"/>
          </p:cNvCxnSpPr>
          <p:nvPr/>
        </p:nvCxnSpPr>
        <p:spPr>
          <a:xfrm rot="16200000" flipH="1">
            <a:off x="8932362" y="3871182"/>
            <a:ext cx="1131615" cy="540715"/>
          </a:xfrm>
          <a:prstGeom prst="curvedConnector2">
            <a:avLst/>
          </a:prstGeom>
          <a:ln w="12700" cap="rnd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9760357-F037-72FB-1CF9-05613F17BE9B}"/>
              </a:ext>
            </a:extLst>
          </p:cNvPr>
          <p:cNvSpPr txBox="1"/>
          <p:nvPr/>
        </p:nvSpPr>
        <p:spPr>
          <a:xfrm>
            <a:off x="9371918" y="4997073"/>
            <a:ext cx="163559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(4, 3)-core</a:t>
            </a:r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101" name="Rounded Rectangle 35">
            <a:extLst>
              <a:ext uri="{FF2B5EF4-FFF2-40B4-BE49-F238E27FC236}">
                <a16:creationId xmlns:a16="http://schemas.microsoft.com/office/drawing/2014/main" id="{BEBC971A-01CA-1574-CF34-477DC38B7DA0}"/>
              </a:ext>
            </a:extLst>
          </p:cNvPr>
          <p:cNvSpPr/>
          <p:nvPr/>
        </p:nvSpPr>
        <p:spPr>
          <a:xfrm>
            <a:off x="9721588" y="3102136"/>
            <a:ext cx="1400240" cy="507155"/>
          </a:xfrm>
          <a:prstGeom prst="roundRect">
            <a:avLst/>
          </a:prstGeom>
          <a:ln w="19050">
            <a:solidFill>
              <a:srgbClr val="33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66A409D-3D18-A85B-C349-CAF2C61C5909}"/>
                  </a:ext>
                </a:extLst>
              </p:cNvPr>
              <p:cNvSpPr txBox="1"/>
              <p:nvPr/>
            </p:nvSpPr>
            <p:spPr>
              <a:xfrm>
                <a:off x="8208797" y="1617109"/>
                <a:ext cx="3596420" cy="646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sig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4}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66A409D-3D18-A85B-C349-CAF2C61C5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797" y="1617109"/>
                <a:ext cx="3596420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5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55"/>
    </mc:Choice>
    <mc:Fallback xmlns="">
      <p:transition spd="slow" advTm="4515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A5F622-8ACF-4789-ABC4-E4F6F75798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Filter-stage</a:t>
            </a:r>
            <a:r>
              <a:rPr lang="zh-CN" altLang="en-US" dirty="0"/>
              <a:t> </a:t>
            </a:r>
            <a:r>
              <a:rPr lang="en-US" altLang="zh-CN" dirty="0"/>
              <a:t>optimizations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5AECE8A-C7CA-48C9-BD4E-53F32483B25C}"/>
                  </a:ext>
                </a:extLst>
              </p:cNvPr>
              <p:cNvSpPr txBox="1"/>
              <p:nvPr/>
            </p:nvSpPr>
            <p:spPr>
              <a:xfrm>
                <a:off x="792503" y="1241788"/>
                <a:ext cx="4487627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Follower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signature: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given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vertex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𝑈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in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upper/lower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deletion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order,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neighbors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that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are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order-reachable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from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.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Observation: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containment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follower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signatures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reveals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dominating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relationships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anchors.</a:t>
                </a:r>
              </a:p>
              <a:p>
                <a:pPr algn="l"/>
                <a:endParaRPr lang="en-US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r>
                  <a:rPr lang="en-US" altLang="zh-CN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Avoid</a:t>
                </a:r>
                <a:r>
                  <a:rPr lang="zh-CN" altLang="en-US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computing</a:t>
                </a:r>
                <a:r>
                  <a:rPr lang="zh-CN" altLang="en-US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followers</a:t>
                </a:r>
                <a:r>
                  <a:rPr lang="zh-CN" altLang="en-US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dominated</a:t>
                </a:r>
                <a:r>
                  <a:rPr lang="zh-CN" altLang="en-US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cs typeface="Calibri" panose="020F0502020204030204" pitchFamily="34" charset="0"/>
                  </a:rPr>
                  <a:t>anchors.</a:t>
                </a:r>
                <a:endParaRPr lang="en-AU" altLang="zh-CN" sz="2400" dirty="0">
                  <a:solidFill>
                    <a:srgbClr val="0070C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zh-CN" altLang="en-US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5AECE8A-C7CA-48C9-BD4E-53F32483B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3" y="1241788"/>
                <a:ext cx="4487627" cy="4893647"/>
              </a:xfrm>
              <a:prstGeom prst="rect">
                <a:avLst/>
              </a:prstGeom>
              <a:blipFill>
                <a:blip r:embed="rId5"/>
                <a:stretch>
                  <a:fillRect l="-2260" t="-777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3B4D7D3-A6A0-1998-06DB-FA6364128828}"/>
              </a:ext>
            </a:extLst>
          </p:cNvPr>
          <p:cNvSpPr/>
          <p:nvPr/>
        </p:nvSpPr>
        <p:spPr>
          <a:xfrm>
            <a:off x="7011647" y="4468867"/>
            <a:ext cx="476963" cy="476963"/>
          </a:xfrm>
          <a:prstGeom prst="ellipse">
            <a:avLst/>
          </a:prstGeom>
          <a:solidFill>
            <a:srgbClr val="FF0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highlight>
                <a:srgbClr val="7030A0"/>
              </a:highlight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4E9635-1150-8ACF-F200-080925AF2197}"/>
              </a:ext>
            </a:extLst>
          </p:cNvPr>
          <p:cNvCxnSpPr>
            <a:cxnSpLocks/>
            <a:stCxn id="57" idx="4"/>
            <a:endCxn id="63" idx="0"/>
          </p:cNvCxnSpPr>
          <p:nvPr/>
        </p:nvCxnSpPr>
        <p:spPr>
          <a:xfrm flipH="1">
            <a:off x="6826346" y="3552000"/>
            <a:ext cx="462846" cy="334192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F24A5D-497D-D609-3254-E61F0EFDF64E}"/>
              </a:ext>
            </a:extLst>
          </p:cNvPr>
          <p:cNvCxnSpPr>
            <a:cxnSpLocks/>
            <a:stCxn id="56" idx="4"/>
            <a:endCxn id="63" idx="0"/>
          </p:cNvCxnSpPr>
          <p:nvPr/>
        </p:nvCxnSpPr>
        <p:spPr>
          <a:xfrm flipH="1">
            <a:off x="6826346" y="3552000"/>
            <a:ext cx="1281106" cy="334192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4FE330-3E97-32A6-7B26-68CDD9FFB482}"/>
              </a:ext>
            </a:extLst>
          </p:cNvPr>
          <p:cNvCxnSpPr>
            <a:cxnSpLocks/>
            <a:stCxn id="57" idx="4"/>
            <a:endCxn id="62" idx="0"/>
          </p:cNvCxnSpPr>
          <p:nvPr/>
        </p:nvCxnSpPr>
        <p:spPr>
          <a:xfrm>
            <a:off x="7289192" y="3552000"/>
            <a:ext cx="349922" cy="338784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3A833FE-5097-86C1-966C-4C000D11C565}"/>
              </a:ext>
            </a:extLst>
          </p:cNvPr>
          <p:cNvCxnSpPr>
            <a:cxnSpLocks/>
            <a:stCxn id="56" idx="4"/>
            <a:endCxn id="62" idx="0"/>
          </p:cNvCxnSpPr>
          <p:nvPr/>
        </p:nvCxnSpPr>
        <p:spPr>
          <a:xfrm flipH="1">
            <a:off x="7639114" y="3552000"/>
            <a:ext cx="468338" cy="338784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3FD2E78-D974-CEC9-858D-FCBCFE521C92}"/>
              </a:ext>
            </a:extLst>
          </p:cNvPr>
          <p:cNvCxnSpPr>
            <a:cxnSpLocks/>
            <a:stCxn id="53" idx="4"/>
            <a:endCxn id="57" idx="0"/>
          </p:cNvCxnSpPr>
          <p:nvPr/>
        </p:nvCxnSpPr>
        <p:spPr>
          <a:xfrm flipH="1">
            <a:off x="7289192" y="2812411"/>
            <a:ext cx="348056" cy="330764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A485EA-D921-80C9-DBB1-DA686439054A}"/>
              </a:ext>
            </a:extLst>
          </p:cNvPr>
          <p:cNvCxnSpPr>
            <a:cxnSpLocks/>
            <a:stCxn id="53" idx="4"/>
            <a:endCxn id="56" idx="0"/>
          </p:cNvCxnSpPr>
          <p:nvPr/>
        </p:nvCxnSpPr>
        <p:spPr>
          <a:xfrm>
            <a:off x="7637248" y="2812411"/>
            <a:ext cx="470204" cy="330764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2CA1FB5-A9D2-3F60-C6F9-434354256245}"/>
              </a:ext>
            </a:extLst>
          </p:cNvPr>
          <p:cNvCxnSpPr>
            <a:cxnSpLocks/>
            <a:stCxn id="52" idx="4"/>
            <a:endCxn id="58" idx="0"/>
          </p:cNvCxnSpPr>
          <p:nvPr/>
        </p:nvCxnSpPr>
        <p:spPr>
          <a:xfrm flipH="1">
            <a:off x="6470932" y="2841038"/>
            <a:ext cx="380956" cy="325870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BDFFD5-62EC-185B-881F-C9B5BDB47185}"/>
              </a:ext>
            </a:extLst>
          </p:cNvPr>
          <p:cNvCxnSpPr>
            <a:cxnSpLocks/>
            <a:stCxn id="52" idx="4"/>
            <a:endCxn id="56" idx="0"/>
          </p:cNvCxnSpPr>
          <p:nvPr/>
        </p:nvCxnSpPr>
        <p:spPr>
          <a:xfrm>
            <a:off x="6851889" y="2841038"/>
            <a:ext cx="1255563" cy="302137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22CA614-C3C1-EE08-77E0-34EAB63A9929}"/>
              </a:ext>
            </a:extLst>
          </p:cNvPr>
          <p:cNvSpPr/>
          <p:nvPr/>
        </p:nvSpPr>
        <p:spPr>
          <a:xfrm flipH="1">
            <a:off x="6647476" y="2432213"/>
            <a:ext cx="408825" cy="40882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A0AD2D-FD58-5307-6F6C-14AFC079696F}"/>
              </a:ext>
            </a:extLst>
          </p:cNvPr>
          <p:cNvSpPr/>
          <p:nvPr/>
        </p:nvSpPr>
        <p:spPr>
          <a:xfrm flipH="1">
            <a:off x="7432835" y="2403585"/>
            <a:ext cx="408825" cy="40882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69465F-A107-ADC8-7E9F-4E7F410ADD07}"/>
                  </a:ext>
                </a:extLst>
              </p:cNvPr>
              <p:cNvSpPr txBox="1"/>
              <p:nvPr/>
            </p:nvSpPr>
            <p:spPr>
              <a:xfrm>
                <a:off x="6559514" y="2400672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69465F-A107-ADC8-7E9F-4E7F410AD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514" y="2400672"/>
                <a:ext cx="59783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C167F0C-9B55-8504-636F-14BD377B90D0}"/>
                  </a:ext>
                </a:extLst>
              </p:cNvPr>
              <p:cNvSpPr txBox="1"/>
              <p:nvPr/>
            </p:nvSpPr>
            <p:spPr>
              <a:xfrm>
                <a:off x="7329139" y="2383930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C167F0C-9B55-8504-636F-14BD377B9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39" y="2383930"/>
                <a:ext cx="5978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4BBB639E-FB7E-FF2E-4FD4-8E5416A40021}"/>
              </a:ext>
            </a:extLst>
          </p:cNvPr>
          <p:cNvSpPr/>
          <p:nvPr/>
        </p:nvSpPr>
        <p:spPr>
          <a:xfrm flipH="1">
            <a:off x="7903039" y="3143175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1EF52EE-FF90-5836-071E-D891EDEDAF00}"/>
              </a:ext>
            </a:extLst>
          </p:cNvPr>
          <p:cNvSpPr/>
          <p:nvPr/>
        </p:nvSpPr>
        <p:spPr>
          <a:xfrm flipH="1">
            <a:off x="7084780" y="3143175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3D07E2E-9D27-4F64-2DB8-A582901FBF91}"/>
              </a:ext>
            </a:extLst>
          </p:cNvPr>
          <p:cNvSpPr/>
          <p:nvPr/>
        </p:nvSpPr>
        <p:spPr>
          <a:xfrm flipH="1">
            <a:off x="6266520" y="3166908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51633E-A0A5-B248-D8BC-E5AA86751815}"/>
                  </a:ext>
                </a:extLst>
              </p:cNvPr>
              <p:cNvSpPr txBox="1"/>
              <p:nvPr/>
            </p:nvSpPr>
            <p:spPr>
              <a:xfrm>
                <a:off x="6983818" y="3151927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51633E-A0A5-B248-D8BC-E5AA86751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818" y="3151927"/>
                <a:ext cx="5978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88B11BA-E37F-883B-F446-704690602067}"/>
                  </a:ext>
                </a:extLst>
              </p:cNvPr>
              <p:cNvSpPr txBox="1"/>
              <p:nvPr/>
            </p:nvSpPr>
            <p:spPr>
              <a:xfrm>
                <a:off x="6181568" y="3164218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88B11BA-E37F-883B-F446-704690602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568" y="3164218"/>
                <a:ext cx="59783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9195F28-6BBD-44FD-66A1-A3F13BE20AC8}"/>
                  </a:ext>
                </a:extLst>
              </p:cNvPr>
              <p:cNvSpPr txBox="1"/>
              <p:nvPr/>
            </p:nvSpPr>
            <p:spPr>
              <a:xfrm>
                <a:off x="7834845" y="3125951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9195F28-6BBD-44FD-66A1-A3F13BE20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845" y="3125951"/>
                <a:ext cx="59783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975D329C-389A-AC24-BD8B-4D8FF906A704}"/>
              </a:ext>
            </a:extLst>
          </p:cNvPr>
          <p:cNvSpPr/>
          <p:nvPr/>
        </p:nvSpPr>
        <p:spPr>
          <a:xfrm flipH="1">
            <a:off x="7434702" y="3890784"/>
            <a:ext cx="408826" cy="4088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849B09-1E9C-EE50-5B6E-B09F5E44407C}"/>
              </a:ext>
            </a:extLst>
          </p:cNvPr>
          <p:cNvSpPr/>
          <p:nvPr/>
        </p:nvSpPr>
        <p:spPr>
          <a:xfrm flipH="1">
            <a:off x="6621933" y="3886192"/>
            <a:ext cx="408826" cy="4088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1B1C5B8-CCCF-21E1-67FC-4861600DBF10}"/>
                  </a:ext>
                </a:extLst>
              </p:cNvPr>
              <p:cNvSpPr txBox="1"/>
              <p:nvPr/>
            </p:nvSpPr>
            <p:spPr>
              <a:xfrm>
                <a:off x="6536719" y="3862563"/>
                <a:ext cx="597838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1B1C5B8-CCCF-21E1-67FC-4861600DB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719" y="3862563"/>
                <a:ext cx="59783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58408C-8684-438C-642C-037C7E2FE1FC}"/>
                  </a:ext>
                </a:extLst>
              </p:cNvPr>
              <p:cNvSpPr txBox="1"/>
              <p:nvPr/>
            </p:nvSpPr>
            <p:spPr>
              <a:xfrm>
                <a:off x="7338969" y="3876324"/>
                <a:ext cx="597838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58408C-8684-438C-642C-037C7E2FE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969" y="3876324"/>
                <a:ext cx="59783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22A3261-B38A-62D8-0F29-FAED0E95924A}"/>
              </a:ext>
            </a:extLst>
          </p:cNvPr>
          <p:cNvCxnSpPr>
            <a:cxnSpLocks/>
            <a:stCxn id="63" idx="4"/>
            <a:endCxn id="43" idx="0"/>
          </p:cNvCxnSpPr>
          <p:nvPr/>
        </p:nvCxnSpPr>
        <p:spPr>
          <a:xfrm>
            <a:off x="6826346" y="4295017"/>
            <a:ext cx="423783" cy="173850"/>
          </a:xfrm>
          <a:prstGeom prst="line">
            <a:avLst/>
          </a:prstGeom>
          <a:ln w="127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EAD6C5-3E57-36C6-51B3-A75A4C6CAB5A}"/>
              </a:ext>
            </a:extLst>
          </p:cNvPr>
          <p:cNvCxnSpPr>
            <a:cxnSpLocks/>
            <a:stCxn id="62" idx="4"/>
            <a:endCxn id="43" idx="0"/>
          </p:cNvCxnSpPr>
          <p:nvPr/>
        </p:nvCxnSpPr>
        <p:spPr>
          <a:xfrm flipH="1">
            <a:off x="7250129" y="4299609"/>
            <a:ext cx="388985" cy="169258"/>
          </a:xfrm>
          <a:prstGeom prst="line">
            <a:avLst/>
          </a:prstGeom>
          <a:ln w="127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575A904-50A6-E2A2-0DB1-BCCD4053C3B4}"/>
              </a:ext>
            </a:extLst>
          </p:cNvPr>
          <p:cNvCxnSpPr>
            <a:cxnSpLocks/>
            <a:stCxn id="52" idx="4"/>
            <a:endCxn id="57" idx="0"/>
          </p:cNvCxnSpPr>
          <p:nvPr/>
        </p:nvCxnSpPr>
        <p:spPr>
          <a:xfrm>
            <a:off x="6851889" y="2841038"/>
            <a:ext cx="437304" cy="302137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F92980F6-7949-5694-C7DA-C5E6509422E7}"/>
              </a:ext>
            </a:extLst>
          </p:cNvPr>
          <p:cNvCxnSpPr>
            <a:cxnSpLocks/>
            <a:stCxn id="58" idx="4"/>
            <a:endCxn id="43" idx="2"/>
          </p:cNvCxnSpPr>
          <p:nvPr/>
        </p:nvCxnSpPr>
        <p:spPr>
          <a:xfrm rot="16200000" flipH="1">
            <a:off x="6175483" y="3871182"/>
            <a:ext cx="1131615" cy="540715"/>
          </a:xfrm>
          <a:prstGeom prst="curvedConnector2">
            <a:avLst/>
          </a:prstGeom>
          <a:ln w="12700" cap="rnd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22A63FE-7729-28A1-A63B-855000A75125}"/>
              </a:ext>
            </a:extLst>
          </p:cNvPr>
          <p:cNvSpPr txBox="1"/>
          <p:nvPr/>
        </p:nvSpPr>
        <p:spPr>
          <a:xfrm>
            <a:off x="6615039" y="4997073"/>
            <a:ext cx="163559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(4, 3)-core</a:t>
            </a:r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71" name="Rounded Rectangle 35">
            <a:extLst>
              <a:ext uri="{FF2B5EF4-FFF2-40B4-BE49-F238E27FC236}">
                <a16:creationId xmlns:a16="http://schemas.microsoft.com/office/drawing/2014/main" id="{451B0913-EFDA-4621-A633-D880C1E3D0C7}"/>
              </a:ext>
            </a:extLst>
          </p:cNvPr>
          <p:cNvSpPr/>
          <p:nvPr/>
        </p:nvSpPr>
        <p:spPr>
          <a:xfrm>
            <a:off x="6141171" y="3102136"/>
            <a:ext cx="2223778" cy="507155"/>
          </a:xfrm>
          <a:prstGeom prst="roundRect">
            <a:avLst/>
          </a:prstGeom>
          <a:ln w="19050">
            <a:solidFill>
              <a:srgbClr val="33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F09724-205D-2D9A-53FF-748CB54E6756}"/>
                  </a:ext>
                </a:extLst>
              </p:cNvPr>
              <p:cNvSpPr txBox="1"/>
              <p:nvPr/>
            </p:nvSpPr>
            <p:spPr>
              <a:xfrm>
                <a:off x="5451918" y="1617109"/>
                <a:ext cx="3596420" cy="923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sig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4}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F09724-205D-2D9A-53FF-748CB54E6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18" y="1617109"/>
                <a:ext cx="3596420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0718B9BC-FD56-5519-9046-9B6DF868CC91}"/>
              </a:ext>
            </a:extLst>
          </p:cNvPr>
          <p:cNvSpPr/>
          <p:nvPr/>
        </p:nvSpPr>
        <p:spPr>
          <a:xfrm>
            <a:off x="9768526" y="4468867"/>
            <a:ext cx="476963" cy="476963"/>
          </a:xfrm>
          <a:prstGeom prst="ellipse">
            <a:avLst/>
          </a:prstGeom>
          <a:solidFill>
            <a:srgbClr val="FF0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highlight>
                <a:srgbClr val="7030A0"/>
              </a:highlight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76D9BE8-DAF0-E001-3466-228E0A438AAC}"/>
              </a:ext>
            </a:extLst>
          </p:cNvPr>
          <p:cNvCxnSpPr>
            <a:cxnSpLocks/>
            <a:stCxn id="87" idx="4"/>
            <a:endCxn id="93" idx="0"/>
          </p:cNvCxnSpPr>
          <p:nvPr/>
        </p:nvCxnSpPr>
        <p:spPr>
          <a:xfrm flipH="1">
            <a:off x="9583225" y="3552000"/>
            <a:ext cx="462846" cy="334192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22F1FD-E41B-141F-2BA4-24660B2B4845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9583225" y="3552000"/>
            <a:ext cx="1281106" cy="334192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8E659C9-7B70-E258-7F4E-4F9E3A60205D}"/>
              </a:ext>
            </a:extLst>
          </p:cNvPr>
          <p:cNvCxnSpPr>
            <a:cxnSpLocks/>
            <a:stCxn id="87" idx="4"/>
            <a:endCxn id="92" idx="0"/>
          </p:cNvCxnSpPr>
          <p:nvPr/>
        </p:nvCxnSpPr>
        <p:spPr>
          <a:xfrm>
            <a:off x="10046071" y="3552000"/>
            <a:ext cx="349922" cy="338784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AF2107C-3325-F589-3BA3-FAD08F088734}"/>
              </a:ext>
            </a:extLst>
          </p:cNvPr>
          <p:cNvCxnSpPr>
            <a:cxnSpLocks/>
            <a:stCxn id="86" idx="4"/>
            <a:endCxn id="92" idx="0"/>
          </p:cNvCxnSpPr>
          <p:nvPr/>
        </p:nvCxnSpPr>
        <p:spPr>
          <a:xfrm flipH="1">
            <a:off x="10395993" y="3552000"/>
            <a:ext cx="468338" cy="338784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9CF7BFF-B2A1-8843-4DBE-4CB640859DBF}"/>
              </a:ext>
            </a:extLst>
          </p:cNvPr>
          <p:cNvCxnSpPr>
            <a:cxnSpLocks/>
            <a:stCxn id="83" idx="4"/>
            <a:endCxn id="87" idx="0"/>
          </p:cNvCxnSpPr>
          <p:nvPr/>
        </p:nvCxnSpPr>
        <p:spPr>
          <a:xfrm flipH="1">
            <a:off x="10046071" y="2812411"/>
            <a:ext cx="348056" cy="330764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9B01622-E743-E48F-575D-6EF8139F330A}"/>
              </a:ext>
            </a:extLst>
          </p:cNvPr>
          <p:cNvCxnSpPr>
            <a:cxnSpLocks/>
            <a:stCxn id="83" idx="4"/>
            <a:endCxn id="86" idx="0"/>
          </p:cNvCxnSpPr>
          <p:nvPr/>
        </p:nvCxnSpPr>
        <p:spPr>
          <a:xfrm>
            <a:off x="10394127" y="2812411"/>
            <a:ext cx="470204" cy="330764"/>
          </a:xfrm>
          <a:prstGeom prst="line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DBB4D95-3AA3-709A-467D-214F7A234949}"/>
              </a:ext>
            </a:extLst>
          </p:cNvPr>
          <p:cNvCxnSpPr>
            <a:cxnSpLocks/>
            <a:stCxn id="82" idx="4"/>
            <a:endCxn id="88" idx="0"/>
          </p:cNvCxnSpPr>
          <p:nvPr/>
        </p:nvCxnSpPr>
        <p:spPr>
          <a:xfrm flipH="1">
            <a:off x="9227811" y="2841038"/>
            <a:ext cx="380956" cy="325870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4AF9220-D6A1-5159-7117-5365FE825FF2}"/>
              </a:ext>
            </a:extLst>
          </p:cNvPr>
          <p:cNvCxnSpPr>
            <a:cxnSpLocks/>
            <a:stCxn id="82" idx="4"/>
            <a:endCxn id="86" idx="0"/>
          </p:cNvCxnSpPr>
          <p:nvPr/>
        </p:nvCxnSpPr>
        <p:spPr>
          <a:xfrm>
            <a:off x="9608768" y="2841038"/>
            <a:ext cx="1255563" cy="302137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FE809359-35D2-A98D-1914-EFDAD1638E5C}"/>
              </a:ext>
            </a:extLst>
          </p:cNvPr>
          <p:cNvSpPr/>
          <p:nvPr/>
        </p:nvSpPr>
        <p:spPr>
          <a:xfrm flipH="1">
            <a:off x="9404355" y="2432213"/>
            <a:ext cx="408825" cy="40882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C7CBFC6-BDF9-95E7-4E2E-F2C76338BE5E}"/>
              </a:ext>
            </a:extLst>
          </p:cNvPr>
          <p:cNvSpPr/>
          <p:nvPr/>
        </p:nvSpPr>
        <p:spPr>
          <a:xfrm flipH="1">
            <a:off x="10189714" y="2403585"/>
            <a:ext cx="408825" cy="408826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FAA4797-EB4C-7CB1-D879-95305324C6D4}"/>
                  </a:ext>
                </a:extLst>
              </p:cNvPr>
              <p:cNvSpPr txBox="1"/>
              <p:nvPr/>
            </p:nvSpPr>
            <p:spPr>
              <a:xfrm>
                <a:off x="9316393" y="2400672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FAA4797-EB4C-7CB1-D879-95305324C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393" y="2400672"/>
                <a:ext cx="59783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8604750-3C4E-EF72-A04D-79A546974744}"/>
                  </a:ext>
                </a:extLst>
              </p:cNvPr>
              <p:cNvSpPr txBox="1"/>
              <p:nvPr/>
            </p:nvSpPr>
            <p:spPr>
              <a:xfrm>
                <a:off x="10086018" y="2383930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8604750-3C4E-EF72-A04D-79A546974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018" y="2383930"/>
                <a:ext cx="59783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>
            <a:extLst>
              <a:ext uri="{FF2B5EF4-FFF2-40B4-BE49-F238E27FC236}">
                <a16:creationId xmlns:a16="http://schemas.microsoft.com/office/drawing/2014/main" id="{E8540C28-24B5-7267-9058-74032E34D6FA}"/>
              </a:ext>
            </a:extLst>
          </p:cNvPr>
          <p:cNvSpPr/>
          <p:nvPr/>
        </p:nvSpPr>
        <p:spPr>
          <a:xfrm flipH="1">
            <a:off x="10659918" y="3143175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072CB02-4C61-7AB8-D9A2-E15A92DB1ECE}"/>
              </a:ext>
            </a:extLst>
          </p:cNvPr>
          <p:cNvSpPr/>
          <p:nvPr/>
        </p:nvSpPr>
        <p:spPr>
          <a:xfrm flipH="1">
            <a:off x="9841659" y="3143175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C5D6217-74B3-2BCC-7E68-855057B55DBE}"/>
              </a:ext>
            </a:extLst>
          </p:cNvPr>
          <p:cNvSpPr/>
          <p:nvPr/>
        </p:nvSpPr>
        <p:spPr>
          <a:xfrm flipH="1">
            <a:off x="9023399" y="3166908"/>
            <a:ext cx="408825" cy="4088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9A5333-92D3-E080-F453-A9E66CABC2B4}"/>
                  </a:ext>
                </a:extLst>
              </p:cNvPr>
              <p:cNvSpPr txBox="1"/>
              <p:nvPr/>
            </p:nvSpPr>
            <p:spPr>
              <a:xfrm>
                <a:off x="9740697" y="3151927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9A5333-92D3-E080-F453-A9E66CABC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697" y="3151927"/>
                <a:ext cx="5978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4994D38-6EE6-517B-C893-923877B22A05}"/>
                  </a:ext>
                </a:extLst>
              </p:cNvPr>
              <p:cNvSpPr txBox="1"/>
              <p:nvPr/>
            </p:nvSpPr>
            <p:spPr>
              <a:xfrm>
                <a:off x="8938447" y="3164218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4994D38-6EE6-517B-C893-923877B2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47" y="3164218"/>
                <a:ext cx="59783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59BFC5-2045-4CE9-6FEB-F15112FCD555}"/>
                  </a:ext>
                </a:extLst>
              </p:cNvPr>
              <p:cNvSpPr txBox="1"/>
              <p:nvPr/>
            </p:nvSpPr>
            <p:spPr>
              <a:xfrm>
                <a:off x="10591724" y="3125951"/>
                <a:ext cx="59783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59BFC5-2045-4CE9-6FEB-F15112FCD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724" y="3125951"/>
                <a:ext cx="59783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DE1ACDB8-E2C9-CCCC-CF58-DA3216F91453}"/>
              </a:ext>
            </a:extLst>
          </p:cNvPr>
          <p:cNvSpPr/>
          <p:nvPr/>
        </p:nvSpPr>
        <p:spPr>
          <a:xfrm flipH="1">
            <a:off x="10191581" y="3890784"/>
            <a:ext cx="408826" cy="4088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0F31970-6CCD-0622-231C-049628E9FB3A}"/>
              </a:ext>
            </a:extLst>
          </p:cNvPr>
          <p:cNvSpPr/>
          <p:nvPr/>
        </p:nvSpPr>
        <p:spPr>
          <a:xfrm flipH="1">
            <a:off x="9378812" y="3886192"/>
            <a:ext cx="408826" cy="4088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341386E-5A77-48DC-3063-48147387BAE4}"/>
                  </a:ext>
                </a:extLst>
              </p:cNvPr>
              <p:cNvSpPr txBox="1"/>
              <p:nvPr/>
            </p:nvSpPr>
            <p:spPr>
              <a:xfrm>
                <a:off x="9293598" y="3862563"/>
                <a:ext cx="597838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341386E-5A77-48DC-3063-48147387B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598" y="3862563"/>
                <a:ext cx="59783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C16751-15C3-76DC-0172-3BFA8A98B3AA}"/>
                  </a:ext>
                </a:extLst>
              </p:cNvPr>
              <p:cNvSpPr txBox="1"/>
              <p:nvPr/>
            </p:nvSpPr>
            <p:spPr>
              <a:xfrm>
                <a:off x="10095848" y="3876324"/>
                <a:ext cx="597838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C16751-15C3-76DC-0172-3BFA8A98B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848" y="3876324"/>
                <a:ext cx="59783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120E3A8-4940-2C5B-3220-A69EE1D877F1}"/>
              </a:ext>
            </a:extLst>
          </p:cNvPr>
          <p:cNvCxnSpPr>
            <a:cxnSpLocks/>
            <a:stCxn id="93" idx="4"/>
            <a:endCxn id="73" idx="0"/>
          </p:cNvCxnSpPr>
          <p:nvPr/>
        </p:nvCxnSpPr>
        <p:spPr>
          <a:xfrm>
            <a:off x="9583225" y="4295017"/>
            <a:ext cx="423783" cy="173850"/>
          </a:xfrm>
          <a:prstGeom prst="line">
            <a:avLst/>
          </a:prstGeom>
          <a:ln w="127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A0A79FB-3104-CD42-3974-BDC3AACB34DE}"/>
              </a:ext>
            </a:extLst>
          </p:cNvPr>
          <p:cNvCxnSpPr>
            <a:cxnSpLocks/>
            <a:stCxn id="92" idx="4"/>
            <a:endCxn id="73" idx="0"/>
          </p:cNvCxnSpPr>
          <p:nvPr/>
        </p:nvCxnSpPr>
        <p:spPr>
          <a:xfrm flipH="1">
            <a:off x="10007008" y="4299609"/>
            <a:ext cx="388985" cy="169258"/>
          </a:xfrm>
          <a:prstGeom prst="line">
            <a:avLst/>
          </a:prstGeom>
          <a:ln w="127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CC979B9-163F-B9C3-0814-2103F8DE570F}"/>
              </a:ext>
            </a:extLst>
          </p:cNvPr>
          <p:cNvCxnSpPr>
            <a:cxnSpLocks/>
            <a:stCxn id="82" idx="4"/>
            <a:endCxn id="87" idx="0"/>
          </p:cNvCxnSpPr>
          <p:nvPr/>
        </p:nvCxnSpPr>
        <p:spPr>
          <a:xfrm>
            <a:off x="9608768" y="2841038"/>
            <a:ext cx="437304" cy="302137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>
            <a:extLst>
              <a:ext uri="{FF2B5EF4-FFF2-40B4-BE49-F238E27FC236}">
                <a16:creationId xmlns:a16="http://schemas.microsoft.com/office/drawing/2014/main" id="{4894ABF3-E8CE-67EC-0D9A-F87B9CC78F84}"/>
              </a:ext>
            </a:extLst>
          </p:cNvPr>
          <p:cNvCxnSpPr>
            <a:cxnSpLocks/>
            <a:stCxn id="88" idx="4"/>
            <a:endCxn id="73" idx="2"/>
          </p:cNvCxnSpPr>
          <p:nvPr/>
        </p:nvCxnSpPr>
        <p:spPr>
          <a:xfrm rot="16200000" flipH="1">
            <a:off x="8932362" y="3871182"/>
            <a:ext cx="1131615" cy="540715"/>
          </a:xfrm>
          <a:prstGeom prst="curvedConnector2">
            <a:avLst/>
          </a:prstGeom>
          <a:ln w="12700" cap="rnd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9760357-F037-72FB-1CF9-05613F17BE9B}"/>
              </a:ext>
            </a:extLst>
          </p:cNvPr>
          <p:cNvSpPr txBox="1"/>
          <p:nvPr/>
        </p:nvSpPr>
        <p:spPr>
          <a:xfrm>
            <a:off x="9371918" y="4997073"/>
            <a:ext cx="163559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(4, 3)-core</a:t>
            </a:r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101" name="Rounded Rectangle 35">
            <a:extLst>
              <a:ext uri="{FF2B5EF4-FFF2-40B4-BE49-F238E27FC236}">
                <a16:creationId xmlns:a16="http://schemas.microsoft.com/office/drawing/2014/main" id="{BEBC971A-01CA-1574-CF34-477DC38B7DA0}"/>
              </a:ext>
            </a:extLst>
          </p:cNvPr>
          <p:cNvSpPr/>
          <p:nvPr/>
        </p:nvSpPr>
        <p:spPr>
          <a:xfrm>
            <a:off x="9721588" y="3102136"/>
            <a:ext cx="1400240" cy="507155"/>
          </a:xfrm>
          <a:prstGeom prst="roundRect">
            <a:avLst/>
          </a:prstGeom>
          <a:ln w="19050">
            <a:solidFill>
              <a:srgbClr val="33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66A409D-3D18-A85B-C349-CAF2C61C5909}"/>
                  </a:ext>
                </a:extLst>
              </p:cNvPr>
              <p:cNvSpPr txBox="1"/>
              <p:nvPr/>
            </p:nvSpPr>
            <p:spPr>
              <a:xfrm>
                <a:off x="8208797" y="1617109"/>
                <a:ext cx="3596420" cy="923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sig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4}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66A409D-3D18-A85B-C349-CAF2C61C5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797" y="1617109"/>
                <a:ext cx="3596420" cy="9233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BB69A4C-6530-9103-A2EE-2303DC307A0E}"/>
                  </a:ext>
                </a:extLst>
              </p:cNvPr>
              <p:cNvSpPr txBox="1"/>
              <p:nvPr/>
            </p:nvSpPr>
            <p:spPr>
              <a:xfrm>
                <a:off x="7615347" y="5445795"/>
                <a:ext cx="3596420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dominates</a:t>
                </a:r>
                <a:r>
                  <a:rPr lang="zh-CN" alt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!</a:t>
                </a: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BB69A4C-6530-9103-A2EE-2303DC307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47" y="5445795"/>
                <a:ext cx="3596420" cy="369332"/>
              </a:xfrm>
              <a:prstGeom prst="rect">
                <a:avLst/>
              </a:prstGeom>
              <a:blipFill>
                <a:blip r:embed="rId19"/>
                <a:stretch>
                  <a:fillRect t="-6667" b="-2666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8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84"/>
    </mc:Choice>
    <mc:Fallback xmlns="">
      <p:transition spd="slow" advTm="5338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625AE8-E66E-48A4-7258-62B6EFDD69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Verification-stage</a:t>
            </a:r>
            <a:r>
              <a:rPr lang="zh-CN" altLang="en-US" dirty="0"/>
              <a:t> </a:t>
            </a:r>
            <a:r>
              <a:rPr lang="en-US" altLang="zh-CN" dirty="0"/>
              <a:t>optimizations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3">
                <a:extLst>
                  <a:ext uri="{FF2B5EF4-FFF2-40B4-BE49-F238E27FC236}">
                    <a16:creationId xmlns:a16="http://schemas.microsoft.com/office/drawing/2014/main" id="{57C85729-BACE-2B76-D5B0-B62E8CB4E8FC}"/>
                  </a:ext>
                </a:extLst>
              </p:cNvPr>
              <p:cNvSpPr txBox="1"/>
              <p:nvPr/>
            </p:nvSpPr>
            <p:spPr>
              <a:xfrm>
                <a:off x="1006480" y="1298059"/>
                <a:ext cx="5853226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break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down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follower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set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multiple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anchors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):</a:t>
                </a:r>
              </a:p>
              <a:p>
                <a:pPr algn="l"/>
                <a:endParaRPr lang="en-US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en-US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first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term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is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defined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in-shell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follower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set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,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denoted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by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𝑠h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altLang="zh-CN" sz="24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.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Observation: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|</m:t>
                        </m:r>
                        <m:r>
                          <a:rPr lang="en-US" altLang="zh-CN" sz="24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𝑠h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</m:d>
                    <m:r>
                      <a:rPr lang="en-US" altLang="zh-CN" sz="2400" b="0" i="0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</m:oMath>
                </a14:m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is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tight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lower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bound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and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good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predictor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zh-CN" altLang="en-US" sz="24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altLang="zh-CN" sz="24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|.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endParaRPr lang="en-US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zh-CN" altLang="en-US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文本框 3">
                <a:extLst>
                  <a:ext uri="{FF2B5EF4-FFF2-40B4-BE49-F238E27FC236}">
                    <a16:creationId xmlns:a16="http://schemas.microsoft.com/office/drawing/2014/main" id="{57C85729-BACE-2B76-D5B0-B62E8CB4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80" y="1298059"/>
                <a:ext cx="5853226" cy="4524315"/>
              </a:xfrm>
              <a:prstGeom prst="rect">
                <a:avLst/>
              </a:prstGeom>
              <a:blipFill>
                <a:blip r:embed="rId5"/>
                <a:stretch>
                  <a:fillRect l="-1735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E2876F2A-A7B3-CCF4-4B9B-15CAE3195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57" y="1298059"/>
            <a:ext cx="3076401" cy="2390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E5D5B-57C8-6170-A1D8-A6E743A85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17" y="3688458"/>
            <a:ext cx="3260279" cy="2446977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5DDBC560-6654-2ABE-759C-654C233DE0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"/>
          <a:stretch/>
        </p:blipFill>
        <p:spPr>
          <a:xfrm>
            <a:off x="1006480" y="2388334"/>
            <a:ext cx="5715000" cy="8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"/>
    </mc:Choice>
    <mc:Fallback xmlns="">
      <p:transition spd="slow" advTm="291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625AE8-E66E-48A4-7258-62B6EFDD69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Verification-stage</a:t>
            </a:r>
            <a:r>
              <a:rPr lang="zh-CN" altLang="en-US" dirty="0"/>
              <a:t> </a:t>
            </a:r>
            <a:r>
              <a:rPr lang="en-US" altLang="zh-CN" dirty="0"/>
              <a:t>optimizations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7C575-5BF6-5C3B-D21D-08A1F7046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2173707"/>
            <a:ext cx="6362428" cy="2754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3">
                <a:extLst>
                  <a:ext uri="{FF2B5EF4-FFF2-40B4-BE49-F238E27FC236}">
                    <a16:creationId xmlns:a16="http://schemas.microsoft.com/office/drawing/2014/main" id="{1B12540B-E469-5D03-92A4-BC15DC62EE4B}"/>
                  </a:ext>
                </a:extLst>
              </p:cNvPr>
              <p:cNvSpPr txBox="1"/>
              <p:nvPr/>
            </p:nvSpPr>
            <p:spPr>
              <a:xfrm>
                <a:off x="792503" y="1241788"/>
                <a:ext cx="4902860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Least-contribution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anchor: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anchor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with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least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followers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that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are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not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also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followers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other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anchors.</a:t>
                </a:r>
              </a:p>
              <a:p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Anchor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set</a:t>
                </a:r>
                <a:r>
                  <a:rPr lang="zh-CN" altLang="en-US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maintenance: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scan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promising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anchors.</a:t>
                </a:r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replace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least-contribution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anchor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with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incoming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anchor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when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needed.</a:t>
                </a:r>
                <a:r>
                  <a:rPr lang="zh-CN" altLang="en-US" sz="2400" dirty="0">
                    <a:solidFill>
                      <a:srgbClr val="404040"/>
                    </a:solidFill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en-AU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r>
                  <a:rPr lang="en-US" altLang="zh-CN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Complexity: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(|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)|</m:t>
                    </m:r>
                  </m:oMath>
                </a14:m>
                <a:r>
                  <a:rPr lang="en-US" altLang="zh-CN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altLang="zh-CN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  <a:p>
                <a:pPr algn="l"/>
                <a:endParaRPr lang="zh-CN" altLang="en-US" sz="2400" dirty="0">
                  <a:solidFill>
                    <a:srgbClr val="40404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3">
                <a:extLst>
                  <a:ext uri="{FF2B5EF4-FFF2-40B4-BE49-F238E27FC236}">
                    <a16:creationId xmlns:a16="http://schemas.microsoft.com/office/drawing/2014/main" id="{1B12540B-E469-5D03-92A4-BC15DC62E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3" y="1241788"/>
                <a:ext cx="4902860" cy="4893647"/>
              </a:xfrm>
              <a:prstGeom prst="rect">
                <a:avLst/>
              </a:prstGeom>
              <a:blipFill>
                <a:blip r:embed="rId6"/>
                <a:stretch>
                  <a:fillRect l="-2067" t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3"/>
    </mc:Choice>
    <mc:Fallback xmlns="">
      <p:transition spd="slow" advTm="3596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C45C-C556-F549-ADCE-2BDFD65D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Experiments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A1E4D-635F-4848-9310-F7730125B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2176" y="1200378"/>
            <a:ext cx="10425112" cy="4065728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800" i="0" dirty="0"/>
              <a:t>Effectiveness</a:t>
            </a:r>
            <a:r>
              <a:rPr lang="zh-CN" altLang="en-US" sz="2800" i="0" dirty="0"/>
              <a:t> </a:t>
            </a:r>
            <a:r>
              <a:rPr lang="en-US" altLang="zh-CN" sz="2800" i="0" dirty="0"/>
              <a:t>evaluation</a:t>
            </a:r>
          </a:p>
          <a:p>
            <a:pPr marL="1028700" lvl="1" indent="-342900">
              <a:buFont typeface="Wingdings" panose="05000000000000000000" pitchFamily="2" charset="2"/>
              <a:buChar char="p"/>
            </a:pP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AU" dirty="0"/>
              <a:t>case study on a pollination network</a:t>
            </a:r>
            <a:endParaRPr lang="en-US" altLang="zh-CN" i="0" dirty="0"/>
          </a:p>
          <a:p>
            <a:pPr marL="1028700" lvl="1" indent="-342900">
              <a:buFont typeface="Wingdings" panose="05000000000000000000" pitchFamily="2" charset="2"/>
              <a:buChar char="p"/>
            </a:pP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greedy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baselines</a:t>
            </a:r>
          </a:p>
          <a:p>
            <a:pPr lvl="1" indent="0">
              <a:buNone/>
            </a:pPr>
            <a:endParaRPr lang="en-US" altLang="zh-CN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800" i="0" dirty="0"/>
              <a:t>Efficiency</a:t>
            </a:r>
            <a:r>
              <a:rPr lang="zh-CN" altLang="en-US" sz="2800" i="0" dirty="0"/>
              <a:t> </a:t>
            </a:r>
            <a:r>
              <a:rPr lang="en-US" altLang="zh-CN" sz="2800" i="0" dirty="0"/>
              <a:t>evaluation</a:t>
            </a:r>
            <a:r>
              <a:rPr lang="zh-CN" altLang="en-US" sz="2800" i="0" dirty="0"/>
              <a:t> </a:t>
            </a:r>
            <a:endParaRPr lang="en-AU" altLang="zh-CN" sz="2800" i="0" dirty="0"/>
          </a:p>
          <a:p>
            <a:pPr marL="1028700" lvl="1" indent="-342900">
              <a:buFont typeface="Wingdings" panose="05000000000000000000" pitchFamily="2" charset="2"/>
              <a:buChar char="p"/>
            </a:pPr>
            <a:r>
              <a:rPr lang="en-US" altLang="zh-CN" dirty="0"/>
              <a:t>E</a:t>
            </a:r>
            <a:r>
              <a:rPr lang="en-US" altLang="zh-CN" i="0" dirty="0"/>
              <a:t>fficiency</a:t>
            </a:r>
            <a:r>
              <a:rPr lang="zh-CN" altLang="en-US" i="0" dirty="0"/>
              <a:t> </a:t>
            </a:r>
            <a:r>
              <a:rPr lang="en-US" altLang="zh-CN" i="0" dirty="0"/>
              <a:t>results</a:t>
            </a:r>
            <a:r>
              <a:rPr lang="zh-CN" altLang="en-US" i="0" dirty="0"/>
              <a:t> </a:t>
            </a:r>
            <a:r>
              <a:rPr lang="en-US" altLang="zh-CN" i="0" dirty="0"/>
              <a:t>on</a:t>
            </a:r>
            <a:r>
              <a:rPr lang="zh-CN" altLang="en-US" i="0" dirty="0"/>
              <a:t> </a:t>
            </a:r>
            <a:r>
              <a:rPr lang="en-US" altLang="zh-CN" i="0" dirty="0"/>
              <a:t>different</a:t>
            </a:r>
            <a:r>
              <a:rPr lang="zh-CN" altLang="en-US" i="0" dirty="0"/>
              <a:t> </a:t>
            </a:r>
            <a:r>
              <a:rPr lang="en-US" altLang="zh-CN" i="0" dirty="0"/>
              <a:t>datasets</a:t>
            </a:r>
          </a:p>
          <a:p>
            <a:pPr marL="1028700" lvl="1" indent="-342900">
              <a:buFont typeface="Wingdings" panose="05000000000000000000" pitchFamily="2" charset="2"/>
              <a:buChar char="p"/>
            </a:pPr>
            <a:r>
              <a:rPr lang="en-US" altLang="zh-CN" dirty="0"/>
              <a:t>Ablation</a:t>
            </a:r>
            <a:r>
              <a:rPr lang="zh-CN" altLang="en-US" dirty="0"/>
              <a:t> </a:t>
            </a:r>
            <a:r>
              <a:rPr lang="en-US" altLang="zh-CN" dirty="0"/>
              <a:t>studies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parameters</a:t>
            </a:r>
          </a:p>
          <a:p>
            <a:pPr marL="1028700" lvl="1" indent="-342900">
              <a:buFont typeface="Wingdings" panose="05000000000000000000" pitchFamily="2" charset="2"/>
              <a:buChar char="p"/>
            </a:pPr>
            <a:r>
              <a:rPr lang="en-US" altLang="zh-CN" i="0" dirty="0"/>
              <a:t>Comparison</a:t>
            </a:r>
            <a:r>
              <a:rPr lang="zh-CN" altLang="en-US" i="0" dirty="0"/>
              <a:t> </a:t>
            </a:r>
            <a:r>
              <a:rPr lang="en-US" altLang="zh-CN" i="0" dirty="0"/>
              <a:t>to</a:t>
            </a:r>
            <a:r>
              <a:rPr lang="zh-CN" altLang="en-US" i="0" dirty="0"/>
              <a:t> </a:t>
            </a:r>
            <a:r>
              <a:rPr lang="en-US" altLang="zh-CN" i="0" dirty="0"/>
              <a:t>the</a:t>
            </a:r>
            <a:r>
              <a:rPr lang="zh-CN" altLang="en-US" i="0" dirty="0"/>
              <a:t> </a:t>
            </a:r>
            <a:r>
              <a:rPr lang="en-US" altLang="zh-CN" i="0" dirty="0"/>
              <a:t>state-of-the-art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AU" sz="2400" i="0" dirty="0"/>
          </a:p>
        </p:txBody>
      </p:sp>
    </p:spTree>
    <p:extLst>
      <p:ext uri="{BB962C8B-B14F-4D97-AF65-F5344CB8AC3E}">
        <p14:creationId xmlns:p14="http://schemas.microsoft.com/office/powerpoint/2010/main" val="10625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0"/>
    </mc:Choice>
    <mc:Fallback xmlns="">
      <p:transition spd="slow" advTm="969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8CC845-9212-10D4-4215-A6C5F2E5C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Settings:</a:t>
            </a:r>
            <a:r>
              <a:rPr lang="zh-CN" altLang="en-US" dirty="0"/>
              <a:t> </a:t>
            </a:r>
            <a:r>
              <a:rPr lang="en-US" altLang="zh-CN" dirty="0"/>
              <a:t>Datasets</a:t>
            </a: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8004A62-0470-4A90-7A14-9C663FC30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/>
          <a:stretch/>
        </p:blipFill>
        <p:spPr>
          <a:xfrm>
            <a:off x="1685109" y="1274590"/>
            <a:ext cx="8491968" cy="491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46"/>
    </mc:Choice>
    <mc:Fallback xmlns="">
      <p:transition spd="slow" advTm="2024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F88FF-180F-A2B5-1CE0-C86B219A16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Effectiveness Evaluation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2026B-D5EE-4B2B-C971-CECE89C2BE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50D01-BDBA-F896-EE8A-D3994D30B7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256046"/>
            <a:ext cx="10261600" cy="424732"/>
          </a:xfrm>
        </p:spPr>
        <p:txBody>
          <a:bodyPr/>
          <a:lstStyle/>
          <a:p>
            <a:r>
              <a:rPr lang="en-AU" sz="2400" dirty="0"/>
              <a:t>A case study on a pollination network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A6E22-32E8-35EA-B5CF-03789DD24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90" y="1653077"/>
            <a:ext cx="6008577" cy="40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96"/>
    </mc:Choice>
    <mc:Fallback xmlns="">
      <p:transition spd="slow" advTm="3639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F88FF-180F-A2B5-1CE0-C86B219A16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Effectiveness Evaluation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2026B-D5EE-4B2B-C971-CECE89C2BE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74079D-7345-C6FC-282C-61D3A5AC96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256046"/>
            <a:ext cx="10261600" cy="424732"/>
          </a:xfrm>
        </p:spPr>
        <p:txBody>
          <a:bodyPr/>
          <a:lstStyle/>
          <a:p>
            <a:r>
              <a:rPr lang="en-US" altLang="zh-CN" sz="2400" dirty="0"/>
              <a:t>Compare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number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followers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FILVER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other</a:t>
            </a:r>
            <a:r>
              <a:rPr lang="zh-CN" altLang="en-US" sz="2400" dirty="0"/>
              <a:t> </a:t>
            </a:r>
            <a:r>
              <a:rPr lang="en-US" altLang="zh-CN" sz="2400" dirty="0"/>
              <a:t>baseline</a:t>
            </a:r>
            <a:r>
              <a:rPr lang="zh-CN" altLang="en-US" sz="2400" dirty="0"/>
              <a:t> </a:t>
            </a:r>
            <a:r>
              <a:rPr lang="en-US" altLang="zh-CN" sz="2400" dirty="0"/>
              <a:t>algorithms.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263677-F3F2-A4BB-464D-34C6EFF99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14" y="1682708"/>
            <a:ext cx="2695994" cy="2023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D2B780-8064-F189-C814-5E8B7C2F5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70" y="1671132"/>
            <a:ext cx="2695994" cy="20234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954093-C590-7779-22F3-83E6388E4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14" y="3751642"/>
            <a:ext cx="2695995" cy="2023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CDFBFF-83A0-F292-7A40-6AF822BB2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70" y="3793472"/>
            <a:ext cx="2695995" cy="20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0"/>
    </mc:Choice>
    <mc:Fallback xmlns="">
      <p:transition spd="slow" advTm="228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7731C-30F3-C24F-9082-AC8460C2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36" name="图形 234">
            <a:extLst>
              <a:ext uri="{FF2B5EF4-FFF2-40B4-BE49-F238E27FC236}">
                <a16:creationId xmlns:a16="http://schemas.microsoft.com/office/drawing/2014/main" id="{7A27B9A8-667A-2ED3-B491-6EA61ED2F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4356" y="4270224"/>
            <a:ext cx="479747" cy="479747"/>
          </a:xfrm>
          <a:prstGeom prst="rect">
            <a:avLst/>
          </a:prstGeom>
        </p:spPr>
      </p:pic>
      <p:pic>
        <p:nvPicPr>
          <p:cNvPr id="237" name="图形 235">
            <a:extLst>
              <a:ext uri="{FF2B5EF4-FFF2-40B4-BE49-F238E27FC236}">
                <a16:creationId xmlns:a16="http://schemas.microsoft.com/office/drawing/2014/main" id="{4B0D5221-0102-CCDD-ED35-A89D2A8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3623" y="4258316"/>
            <a:ext cx="479749" cy="479749"/>
          </a:xfrm>
          <a:prstGeom prst="rect">
            <a:avLst/>
          </a:prstGeom>
        </p:spPr>
      </p:pic>
      <p:pic>
        <p:nvPicPr>
          <p:cNvPr id="238" name="图形 236">
            <a:extLst>
              <a:ext uri="{FF2B5EF4-FFF2-40B4-BE49-F238E27FC236}">
                <a16:creationId xmlns:a16="http://schemas.microsoft.com/office/drawing/2014/main" id="{B164A691-B321-4B9E-62EA-83C42A7480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8029" y="4270223"/>
            <a:ext cx="479749" cy="479749"/>
          </a:xfrm>
          <a:prstGeom prst="rect">
            <a:avLst/>
          </a:prstGeom>
        </p:spPr>
      </p:pic>
      <p:pic>
        <p:nvPicPr>
          <p:cNvPr id="250" name="图形 248">
            <a:extLst>
              <a:ext uri="{FF2B5EF4-FFF2-40B4-BE49-F238E27FC236}">
                <a16:creationId xmlns:a16="http://schemas.microsoft.com/office/drawing/2014/main" id="{E4AD9296-00CB-A10B-DE13-93F4063061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01788" y="4263569"/>
            <a:ext cx="473046" cy="473046"/>
          </a:xfrm>
          <a:prstGeom prst="rect">
            <a:avLst/>
          </a:prstGeom>
        </p:spPr>
      </p:pic>
      <p:pic>
        <p:nvPicPr>
          <p:cNvPr id="252" name="图形 250">
            <a:extLst>
              <a:ext uri="{FF2B5EF4-FFF2-40B4-BE49-F238E27FC236}">
                <a16:creationId xmlns:a16="http://schemas.microsoft.com/office/drawing/2014/main" id="{AD736128-062C-B290-A7A7-E03712399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00495" y="2145771"/>
            <a:ext cx="483903" cy="483903"/>
          </a:xfrm>
          <a:prstGeom prst="rect">
            <a:avLst/>
          </a:prstGeom>
        </p:spPr>
      </p:pic>
      <p:sp>
        <p:nvSpPr>
          <p:cNvPr id="257" name="Oval 68">
            <a:extLst>
              <a:ext uri="{FF2B5EF4-FFF2-40B4-BE49-F238E27FC236}">
                <a16:creationId xmlns:a16="http://schemas.microsoft.com/office/drawing/2014/main" id="{1B363D08-736B-143C-7E98-9FE688C1388F}"/>
              </a:ext>
            </a:extLst>
          </p:cNvPr>
          <p:cNvSpPr/>
          <p:nvPr/>
        </p:nvSpPr>
        <p:spPr>
          <a:xfrm flipH="1">
            <a:off x="4230010" y="2618698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70">
            <a:extLst>
              <a:ext uri="{FF2B5EF4-FFF2-40B4-BE49-F238E27FC236}">
                <a16:creationId xmlns:a16="http://schemas.microsoft.com/office/drawing/2014/main" id="{63AD610B-E0C1-41A4-4FF5-FAF4D6FE064C}"/>
              </a:ext>
            </a:extLst>
          </p:cNvPr>
          <p:cNvSpPr/>
          <p:nvPr/>
        </p:nvSpPr>
        <p:spPr>
          <a:xfrm flipH="1">
            <a:off x="4944901" y="2618698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Oval 72">
            <a:extLst>
              <a:ext uri="{FF2B5EF4-FFF2-40B4-BE49-F238E27FC236}">
                <a16:creationId xmlns:a16="http://schemas.microsoft.com/office/drawing/2014/main" id="{0728310A-D507-D942-E578-B06680C52119}"/>
              </a:ext>
            </a:extLst>
          </p:cNvPr>
          <p:cNvSpPr/>
          <p:nvPr/>
        </p:nvSpPr>
        <p:spPr>
          <a:xfrm flipH="1">
            <a:off x="5659792" y="2618698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4" name="图形 252">
            <a:extLst>
              <a:ext uri="{FF2B5EF4-FFF2-40B4-BE49-F238E27FC236}">
                <a16:creationId xmlns:a16="http://schemas.microsoft.com/office/drawing/2014/main" id="{829C6454-2905-BFF5-37E3-D9A9E4040A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38422" y="4254884"/>
            <a:ext cx="471600" cy="471600"/>
          </a:xfrm>
          <a:prstGeom prst="rect">
            <a:avLst/>
          </a:prstGeom>
        </p:spPr>
      </p:pic>
      <p:sp>
        <p:nvSpPr>
          <p:cNvPr id="260" name="Oval 74">
            <a:extLst>
              <a:ext uri="{FF2B5EF4-FFF2-40B4-BE49-F238E27FC236}">
                <a16:creationId xmlns:a16="http://schemas.microsoft.com/office/drawing/2014/main" id="{7DDA3606-8EFB-B3AC-0F64-00626315212E}"/>
              </a:ext>
            </a:extLst>
          </p:cNvPr>
          <p:cNvSpPr/>
          <p:nvPr/>
        </p:nvSpPr>
        <p:spPr>
          <a:xfrm rot="21293620" flipH="1">
            <a:off x="4604046" y="4045075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5" name="图形 253">
            <a:extLst>
              <a:ext uri="{FF2B5EF4-FFF2-40B4-BE49-F238E27FC236}">
                <a16:creationId xmlns:a16="http://schemas.microsoft.com/office/drawing/2014/main" id="{FA93C5EE-7953-EF60-F6C6-17CE3C07E6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17300" y="4245735"/>
            <a:ext cx="471600" cy="471600"/>
          </a:xfrm>
          <a:prstGeom prst="rect">
            <a:avLst/>
          </a:prstGeom>
        </p:spPr>
      </p:pic>
      <p:sp>
        <p:nvSpPr>
          <p:cNvPr id="261" name="Oval 76">
            <a:extLst>
              <a:ext uri="{FF2B5EF4-FFF2-40B4-BE49-F238E27FC236}">
                <a16:creationId xmlns:a16="http://schemas.microsoft.com/office/drawing/2014/main" id="{7E8046DE-C79C-D03C-BFE3-0C8EA10E8DB9}"/>
              </a:ext>
            </a:extLst>
          </p:cNvPr>
          <p:cNvSpPr/>
          <p:nvPr/>
        </p:nvSpPr>
        <p:spPr>
          <a:xfrm rot="21293620" flipH="1">
            <a:off x="3977610" y="4045075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6" name="图形 254">
            <a:extLst>
              <a:ext uri="{FF2B5EF4-FFF2-40B4-BE49-F238E27FC236}">
                <a16:creationId xmlns:a16="http://schemas.microsoft.com/office/drawing/2014/main" id="{CBC12C53-35BB-CF6E-9155-EAD1702071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59544" y="4249673"/>
            <a:ext cx="471600" cy="471600"/>
          </a:xfrm>
          <a:prstGeom prst="rect">
            <a:avLst/>
          </a:prstGeom>
        </p:spPr>
      </p:pic>
      <p:sp>
        <p:nvSpPr>
          <p:cNvPr id="262" name="Oval 78">
            <a:extLst>
              <a:ext uri="{FF2B5EF4-FFF2-40B4-BE49-F238E27FC236}">
                <a16:creationId xmlns:a16="http://schemas.microsoft.com/office/drawing/2014/main" id="{A1402C2C-E7DB-3C67-A6F7-269F6BB9CB32}"/>
              </a:ext>
            </a:extLst>
          </p:cNvPr>
          <p:cNvSpPr/>
          <p:nvPr/>
        </p:nvSpPr>
        <p:spPr>
          <a:xfrm rot="21293620" flipH="1">
            <a:off x="5230482" y="4045075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3" name="Straight Connector 13">
            <a:extLst>
              <a:ext uri="{FF2B5EF4-FFF2-40B4-BE49-F238E27FC236}">
                <a16:creationId xmlns:a16="http://schemas.microsoft.com/office/drawing/2014/main" id="{87F24874-AE7A-0B53-42AB-8E4F48D9EA56}"/>
              </a:ext>
            </a:extLst>
          </p:cNvPr>
          <p:cNvCxnSpPr>
            <a:cxnSpLocks/>
            <a:stCxn id="259" idx="4"/>
            <a:endCxn id="298" idx="7"/>
          </p:cNvCxnSpPr>
          <p:nvPr/>
        </p:nvCxnSpPr>
        <p:spPr>
          <a:xfrm>
            <a:off x="5737192" y="2773498"/>
            <a:ext cx="2019635" cy="128752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3">
            <a:extLst>
              <a:ext uri="{FF2B5EF4-FFF2-40B4-BE49-F238E27FC236}">
                <a16:creationId xmlns:a16="http://schemas.microsoft.com/office/drawing/2014/main" id="{0BFF6870-0FBE-9E71-B745-7EBFC59945B0}"/>
              </a:ext>
            </a:extLst>
          </p:cNvPr>
          <p:cNvCxnSpPr>
            <a:cxnSpLocks/>
            <a:stCxn id="295" idx="4"/>
            <a:endCxn id="297" idx="0"/>
          </p:cNvCxnSpPr>
          <p:nvPr/>
        </p:nvCxnSpPr>
        <p:spPr>
          <a:xfrm flipH="1">
            <a:off x="3429055" y="2772535"/>
            <a:ext cx="163945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58">
            <a:extLst>
              <a:ext uri="{FF2B5EF4-FFF2-40B4-BE49-F238E27FC236}">
                <a16:creationId xmlns:a16="http://schemas.microsoft.com/office/drawing/2014/main" id="{01A7B94D-0071-CE2C-6DF4-0835AAB3AC1C}"/>
              </a:ext>
            </a:extLst>
          </p:cNvPr>
          <p:cNvCxnSpPr>
            <a:cxnSpLocks/>
            <a:stCxn id="257" idx="4"/>
            <a:endCxn id="262" idx="0"/>
          </p:cNvCxnSpPr>
          <p:nvPr/>
        </p:nvCxnSpPr>
        <p:spPr>
          <a:xfrm>
            <a:off x="4307410" y="2773498"/>
            <a:ext cx="993583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60">
            <a:extLst>
              <a:ext uri="{FF2B5EF4-FFF2-40B4-BE49-F238E27FC236}">
                <a16:creationId xmlns:a16="http://schemas.microsoft.com/office/drawing/2014/main" id="{B27EBB4F-AC81-4259-EC0E-377742EB9722}"/>
              </a:ext>
            </a:extLst>
          </p:cNvPr>
          <p:cNvCxnSpPr>
            <a:cxnSpLocks/>
            <a:stCxn id="258" idx="4"/>
            <a:endCxn id="262" idx="0"/>
          </p:cNvCxnSpPr>
          <p:nvPr/>
        </p:nvCxnSpPr>
        <p:spPr>
          <a:xfrm>
            <a:off x="5022301" y="2773498"/>
            <a:ext cx="278692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64">
            <a:extLst>
              <a:ext uri="{FF2B5EF4-FFF2-40B4-BE49-F238E27FC236}">
                <a16:creationId xmlns:a16="http://schemas.microsoft.com/office/drawing/2014/main" id="{568FAF60-EBB3-E48D-1F2F-2980A50F40D8}"/>
              </a:ext>
            </a:extLst>
          </p:cNvPr>
          <p:cNvCxnSpPr>
            <a:cxnSpLocks/>
            <a:stCxn id="259" idx="4"/>
            <a:endCxn id="262" idx="0"/>
          </p:cNvCxnSpPr>
          <p:nvPr/>
        </p:nvCxnSpPr>
        <p:spPr>
          <a:xfrm flipH="1">
            <a:off x="5300993" y="2773498"/>
            <a:ext cx="436199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56">
            <a:extLst>
              <a:ext uri="{FF2B5EF4-FFF2-40B4-BE49-F238E27FC236}">
                <a16:creationId xmlns:a16="http://schemas.microsoft.com/office/drawing/2014/main" id="{52405C8A-7504-7C15-0D56-8B55A9FF9553}"/>
              </a:ext>
            </a:extLst>
          </p:cNvPr>
          <p:cNvCxnSpPr>
            <a:cxnSpLocks/>
            <a:stCxn id="258" idx="4"/>
            <a:endCxn id="260" idx="0"/>
          </p:cNvCxnSpPr>
          <p:nvPr/>
        </p:nvCxnSpPr>
        <p:spPr>
          <a:xfrm flipH="1">
            <a:off x="4674557" y="2773498"/>
            <a:ext cx="347744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57">
            <a:extLst>
              <a:ext uri="{FF2B5EF4-FFF2-40B4-BE49-F238E27FC236}">
                <a16:creationId xmlns:a16="http://schemas.microsoft.com/office/drawing/2014/main" id="{E88D0AD0-AEA4-C1C8-7065-E99BB626E995}"/>
              </a:ext>
            </a:extLst>
          </p:cNvPr>
          <p:cNvCxnSpPr>
            <a:cxnSpLocks/>
            <a:stCxn id="258" idx="4"/>
            <a:endCxn id="261" idx="0"/>
          </p:cNvCxnSpPr>
          <p:nvPr/>
        </p:nvCxnSpPr>
        <p:spPr>
          <a:xfrm flipH="1">
            <a:off x="4048121" y="2773498"/>
            <a:ext cx="974180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59">
            <a:extLst>
              <a:ext uri="{FF2B5EF4-FFF2-40B4-BE49-F238E27FC236}">
                <a16:creationId xmlns:a16="http://schemas.microsoft.com/office/drawing/2014/main" id="{B576D6DF-D6C2-77C5-FAD4-89C046F3F3D4}"/>
              </a:ext>
            </a:extLst>
          </p:cNvPr>
          <p:cNvCxnSpPr>
            <a:cxnSpLocks/>
            <a:stCxn id="257" idx="4"/>
            <a:endCxn id="261" idx="0"/>
          </p:cNvCxnSpPr>
          <p:nvPr/>
        </p:nvCxnSpPr>
        <p:spPr>
          <a:xfrm flipH="1">
            <a:off x="4048121" y="2773498"/>
            <a:ext cx="259289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61">
            <a:extLst>
              <a:ext uri="{FF2B5EF4-FFF2-40B4-BE49-F238E27FC236}">
                <a16:creationId xmlns:a16="http://schemas.microsoft.com/office/drawing/2014/main" id="{D331BC6A-6777-BC92-7FE3-DA95FB87AF61}"/>
              </a:ext>
            </a:extLst>
          </p:cNvPr>
          <p:cNvCxnSpPr>
            <a:cxnSpLocks/>
            <a:stCxn id="257" idx="4"/>
            <a:endCxn id="260" idx="0"/>
          </p:cNvCxnSpPr>
          <p:nvPr/>
        </p:nvCxnSpPr>
        <p:spPr>
          <a:xfrm>
            <a:off x="4307410" y="2773498"/>
            <a:ext cx="367147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63">
            <a:extLst>
              <a:ext uri="{FF2B5EF4-FFF2-40B4-BE49-F238E27FC236}">
                <a16:creationId xmlns:a16="http://schemas.microsoft.com/office/drawing/2014/main" id="{179EF30A-4D6A-193A-604E-D8B89FC42007}"/>
              </a:ext>
            </a:extLst>
          </p:cNvPr>
          <p:cNvCxnSpPr>
            <a:cxnSpLocks/>
            <a:stCxn id="259" idx="4"/>
            <a:endCxn id="261" idx="0"/>
          </p:cNvCxnSpPr>
          <p:nvPr/>
        </p:nvCxnSpPr>
        <p:spPr>
          <a:xfrm flipH="1">
            <a:off x="4048121" y="2773498"/>
            <a:ext cx="1689071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65">
            <a:extLst>
              <a:ext uri="{FF2B5EF4-FFF2-40B4-BE49-F238E27FC236}">
                <a16:creationId xmlns:a16="http://schemas.microsoft.com/office/drawing/2014/main" id="{C64726C7-C6D6-B5BE-D199-1D7A4E48282A}"/>
              </a:ext>
            </a:extLst>
          </p:cNvPr>
          <p:cNvCxnSpPr>
            <a:cxnSpLocks/>
            <a:stCxn id="259" idx="4"/>
            <a:endCxn id="260" idx="0"/>
          </p:cNvCxnSpPr>
          <p:nvPr/>
        </p:nvCxnSpPr>
        <p:spPr>
          <a:xfrm flipH="1">
            <a:off x="4674557" y="2773498"/>
            <a:ext cx="1062635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62">
            <a:extLst>
              <a:ext uri="{FF2B5EF4-FFF2-40B4-BE49-F238E27FC236}">
                <a16:creationId xmlns:a16="http://schemas.microsoft.com/office/drawing/2014/main" id="{61A4512D-DA50-901E-2402-627FC7359AFC}"/>
              </a:ext>
            </a:extLst>
          </p:cNvPr>
          <p:cNvCxnSpPr>
            <a:cxnSpLocks/>
            <a:stCxn id="259" idx="4"/>
            <a:endCxn id="287" idx="0"/>
          </p:cNvCxnSpPr>
          <p:nvPr/>
        </p:nvCxnSpPr>
        <p:spPr>
          <a:xfrm>
            <a:off x="5737192" y="2773498"/>
            <a:ext cx="190237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66">
            <a:extLst>
              <a:ext uri="{FF2B5EF4-FFF2-40B4-BE49-F238E27FC236}">
                <a16:creationId xmlns:a16="http://schemas.microsoft.com/office/drawing/2014/main" id="{8C755FB5-0EDD-152D-D42D-60B433060FAD}"/>
              </a:ext>
            </a:extLst>
          </p:cNvPr>
          <p:cNvCxnSpPr>
            <a:cxnSpLocks/>
            <a:stCxn id="258" idx="4"/>
            <a:endCxn id="287" idx="0"/>
          </p:cNvCxnSpPr>
          <p:nvPr/>
        </p:nvCxnSpPr>
        <p:spPr>
          <a:xfrm>
            <a:off x="5022301" y="2773498"/>
            <a:ext cx="905128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67">
            <a:extLst>
              <a:ext uri="{FF2B5EF4-FFF2-40B4-BE49-F238E27FC236}">
                <a16:creationId xmlns:a16="http://schemas.microsoft.com/office/drawing/2014/main" id="{A936708D-C784-D542-A8C1-1988DB2C8293}"/>
              </a:ext>
            </a:extLst>
          </p:cNvPr>
          <p:cNvCxnSpPr>
            <a:cxnSpLocks/>
            <a:stCxn id="257" idx="4"/>
            <a:endCxn id="287" idx="0"/>
          </p:cNvCxnSpPr>
          <p:nvPr/>
        </p:nvCxnSpPr>
        <p:spPr>
          <a:xfrm>
            <a:off x="4307410" y="2773498"/>
            <a:ext cx="1620019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14">
            <a:extLst>
              <a:ext uri="{FF2B5EF4-FFF2-40B4-BE49-F238E27FC236}">
                <a16:creationId xmlns:a16="http://schemas.microsoft.com/office/drawing/2014/main" id="{219CAC46-3388-7057-CD43-F180F385E929}"/>
              </a:ext>
            </a:extLst>
          </p:cNvPr>
          <p:cNvCxnSpPr>
            <a:cxnSpLocks/>
            <a:stCxn id="259" idx="4"/>
            <a:endCxn id="306" idx="0"/>
          </p:cNvCxnSpPr>
          <p:nvPr/>
        </p:nvCxnSpPr>
        <p:spPr>
          <a:xfrm>
            <a:off x="5737192" y="2773498"/>
            <a:ext cx="823080" cy="126499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23">
            <a:extLst>
              <a:ext uri="{FF2B5EF4-FFF2-40B4-BE49-F238E27FC236}">
                <a16:creationId xmlns:a16="http://schemas.microsoft.com/office/drawing/2014/main" id="{0CC51D34-65EE-A03F-1814-FBD4A90AE69B}"/>
              </a:ext>
            </a:extLst>
          </p:cNvPr>
          <p:cNvCxnSpPr>
            <a:cxnSpLocks/>
            <a:stCxn id="258" idx="4"/>
            <a:endCxn id="306" idx="0"/>
          </p:cNvCxnSpPr>
          <p:nvPr/>
        </p:nvCxnSpPr>
        <p:spPr>
          <a:xfrm>
            <a:off x="5022301" y="2773498"/>
            <a:ext cx="1537971" cy="126499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组合 341">
            <a:extLst>
              <a:ext uri="{FF2B5EF4-FFF2-40B4-BE49-F238E27FC236}">
                <a16:creationId xmlns:a16="http://schemas.microsoft.com/office/drawing/2014/main" id="{69BD1415-BD99-A23A-12F7-36CAE8BC0225}"/>
              </a:ext>
            </a:extLst>
          </p:cNvPr>
          <p:cNvGrpSpPr/>
          <p:nvPr/>
        </p:nvGrpSpPr>
        <p:grpSpPr>
          <a:xfrm>
            <a:off x="3593000" y="2772535"/>
            <a:ext cx="1081557" cy="1272849"/>
            <a:chOff x="2974449" y="2664700"/>
            <a:chExt cx="637479" cy="711433"/>
          </a:xfrm>
        </p:grpSpPr>
        <p:cxnSp>
          <p:nvCxnSpPr>
            <p:cNvPr id="312" name="Straight Connector 6">
              <a:extLst>
                <a:ext uri="{FF2B5EF4-FFF2-40B4-BE49-F238E27FC236}">
                  <a16:creationId xmlns:a16="http://schemas.microsoft.com/office/drawing/2014/main" id="{3E837D33-683E-BBE1-7C57-6A9D13E9FCF7}"/>
                </a:ext>
              </a:extLst>
            </p:cNvPr>
            <p:cNvCxnSpPr>
              <a:cxnSpLocks/>
              <a:stCxn id="295" idx="4"/>
              <a:endCxn id="260" idx="0"/>
            </p:cNvCxnSpPr>
            <p:nvPr/>
          </p:nvCxnSpPr>
          <p:spPr>
            <a:xfrm>
              <a:off x="2974449" y="2664701"/>
              <a:ext cx="637479" cy="711432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22">
              <a:extLst>
                <a:ext uri="{FF2B5EF4-FFF2-40B4-BE49-F238E27FC236}">
                  <a16:creationId xmlns:a16="http://schemas.microsoft.com/office/drawing/2014/main" id="{A09B61AE-2744-1AEE-863E-6518A7D0DC23}"/>
                </a:ext>
              </a:extLst>
            </p:cNvPr>
            <p:cNvCxnSpPr>
              <a:cxnSpLocks/>
              <a:stCxn id="295" idx="4"/>
              <a:endCxn id="261" idx="0"/>
            </p:cNvCxnSpPr>
            <p:nvPr/>
          </p:nvCxnSpPr>
          <p:spPr>
            <a:xfrm>
              <a:off x="2974449" y="2664700"/>
              <a:ext cx="268252" cy="711432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9" name="Straight Connector 12">
            <a:extLst>
              <a:ext uri="{FF2B5EF4-FFF2-40B4-BE49-F238E27FC236}">
                <a16:creationId xmlns:a16="http://schemas.microsoft.com/office/drawing/2014/main" id="{A0454F5C-4BA8-E63C-50D6-8EC135594083}"/>
              </a:ext>
            </a:extLst>
          </p:cNvPr>
          <p:cNvCxnSpPr>
            <a:cxnSpLocks/>
            <a:stCxn id="304" idx="4"/>
            <a:endCxn id="296" idx="0"/>
          </p:cNvCxnSpPr>
          <p:nvPr/>
        </p:nvCxnSpPr>
        <p:spPr>
          <a:xfrm>
            <a:off x="6451601" y="2773497"/>
            <a:ext cx="734144" cy="126499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7">
            <a:extLst>
              <a:ext uri="{FF2B5EF4-FFF2-40B4-BE49-F238E27FC236}">
                <a16:creationId xmlns:a16="http://schemas.microsoft.com/office/drawing/2014/main" id="{72A85499-34A8-3ED8-B0DB-3EA3B359FA54}"/>
              </a:ext>
            </a:extLst>
          </p:cNvPr>
          <p:cNvCxnSpPr>
            <a:cxnSpLocks/>
            <a:stCxn id="308" idx="4"/>
            <a:endCxn id="296" idx="0"/>
          </p:cNvCxnSpPr>
          <p:nvPr/>
        </p:nvCxnSpPr>
        <p:spPr>
          <a:xfrm flipH="1">
            <a:off x="7185745" y="2772535"/>
            <a:ext cx="693712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8">
            <a:extLst>
              <a:ext uri="{FF2B5EF4-FFF2-40B4-BE49-F238E27FC236}">
                <a16:creationId xmlns:a16="http://schemas.microsoft.com/office/drawing/2014/main" id="{4A20C8EE-AFDD-A679-0C72-1E10A54C8015}"/>
              </a:ext>
            </a:extLst>
          </p:cNvPr>
          <p:cNvCxnSpPr>
            <a:cxnSpLocks/>
            <a:stCxn id="308" idx="4"/>
            <a:endCxn id="298" idx="0"/>
          </p:cNvCxnSpPr>
          <p:nvPr/>
        </p:nvCxnSpPr>
        <p:spPr>
          <a:xfrm flipH="1">
            <a:off x="7811216" y="2772535"/>
            <a:ext cx="68241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9">
            <a:extLst>
              <a:ext uri="{FF2B5EF4-FFF2-40B4-BE49-F238E27FC236}">
                <a16:creationId xmlns:a16="http://schemas.microsoft.com/office/drawing/2014/main" id="{AA84C5BF-C859-E74B-FD20-172385694C86}"/>
              </a:ext>
            </a:extLst>
          </p:cNvPr>
          <p:cNvCxnSpPr>
            <a:cxnSpLocks/>
            <a:stCxn id="305" idx="4"/>
            <a:endCxn id="296" idx="0"/>
          </p:cNvCxnSpPr>
          <p:nvPr/>
        </p:nvCxnSpPr>
        <p:spPr>
          <a:xfrm>
            <a:off x="7165529" y="2772535"/>
            <a:ext cx="20216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10">
            <a:extLst>
              <a:ext uri="{FF2B5EF4-FFF2-40B4-BE49-F238E27FC236}">
                <a16:creationId xmlns:a16="http://schemas.microsoft.com/office/drawing/2014/main" id="{59950972-66CA-6306-1985-65A5E8AE0264}"/>
              </a:ext>
            </a:extLst>
          </p:cNvPr>
          <p:cNvCxnSpPr>
            <a:cxnSpLocks/>
            <a:stCxn id="305" idx="4"/>
            <a:endCxn id="298" idx="0"/>
          </p:cNvCxnSpPr>
          <p:nvPr/>
        </p:nvCxnSpPr>
        <p:spPr>
          <a:xfrm>
            <a:off x="7165529" y="2772535"/>
            <a:ext cx="645687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44">
            <a:extLst>
              <a:ext uri="{FF2B5EF4-FFF2-40B4-BE49-F238E27FC236}">
                <a16:creationId xmlns:a16="http://schemas.microsoft.com/office/drawing/2014/main" id="{611C27AC-1FF4-1DC5-C5A2-F2D352BC6847}"/>
              </a:ext>
            </a:extLst>
          </p:cNvPr>
          <p:cNvCxnSpPr>
            <a:cxnSpLocks/>
            <a:stCxn id="299" idx="4"/>
            <a:endCxn id="296" idx="0"/>
          </p:cNvCxnSpPr>
          <p:nvPr/>
        </p:nvCxnSpPr>
        <p:spPr>
          <a:xfrm flipH="1">
            <a:off x="7185745" y="2772535"/>
            <a:ext cx="1407643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47">
            <a:extLst>
              <a:ext uri="{FF2B5EF4-FFF2-40B4-BE49-F238E27FC236}">
                <a16:creationId xmlns:a16="http://schemas.microsoft.com/office/drawing/2014/main" id="{F8F8E307-AA9F-39AA-997C-3F270F5B4C9F}"/>
              </a:ext>
            </a:extLst>
          </p:cNvPr>
          <p:cNvCxnSpPr>
            <a:cxnSpLocks/>
            <a:stCxn id="299" idx="4"/>
            <a:endCxn id="298" idx="0"/>
          </p:cNvCxnSpPr>
          <p:nvPr/>
        </p:nvCxnSpPr>
        <p:spPr>
          <a:xfrm flipH="1">
            <a:off x="7811216" y="2772535"/>
            <a:ext cx="782172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5">
            <a:extLst>
              <a:ext uri="{FF2B5EF4-FFF2-40B4-BE49-F238E27FC236}">
                <a16:creationId xmlns:a16="http://schemas.microsoft.com/office/drawing/2014/main" id="{5E3F0250-7596-62DE-BBE0-858F6D3C2695}"/>
              </a:ext>
            </a:extLst>
          </p:cNvPr>
          <p:cNvCxnSpPr>
            <a:cxnSpLocks/>
            <a:stCxn id="304" idx="4"/>
            <a:endCxn id="298" idx="0"/>
          </p:cNvCxnSpPr>
          <p:nvPr/>
        </p:nvCxnSpPr>
        <p:spPr>
          <a:xfrm>
            <a:off x="6451601" y="2773497"/>
            <a:ext cx="1359615" cy="126499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3" name="图形 251">
            <a:extLst>
              <a:ext uri="{FF2B5EF4-FFF2-40B4-BE49-F238E27FC236}">
                <a16:creationId xmlns:a16="http://schemas.microsoft.com/office/drawing/2014/main" id="{81CB1137-3D5D-0DA5-2329-1A4F4FA8E01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80666" y="4245735"/>
            <a:ext cx="471600" cy="471600"/>
          </a:xfrm>
          <a:prstGeom prst="rect">
            <a:avLst/>
          </a:prstGeom>
        </p:spPr>
      </p:pic>
      <p:sp>
        <p:nvSpPr>
          <p:cNvPr id="287" name="Oval 80">
            <a:extLst>
              <a:ext uri="{FF2B5EF4-FFF2-40B4-BE49-F238E27FC236}">
                <a16:creationId xmlns:a16="http://schemas.microsoft.com/office/drawing/2014/main" id="{3438B9EB-4D97-2BEE-3AE5-07E906DFA28F}"/>
              </a:ext>
            </a:extLst>
          </p:cNvPr>
          <p:cNvSpPr/>
          <p:nvPr/>
        </p:nvSpPr>
        <p:spPr>
          <a:xfrm rot="21293620" flipH="1">
            <a:off x="5856918" y="4045075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1" name="图形 300">
            <a:extLst>
              <a:ext uri="{FF2B5EF4-FFF2-40B4-BE49-F238E27FC236}">
                <a16:creationId xmlns:a16="http://schemas.microsoft.com/office/drawing/2014/main" id="{38FD208E-D795-F27A-F38C-CA91BEB1B80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55831" y="2145771"/>
            <a:ext cx="483903" cy="483903"/>
          </a:xfrm>
          <a:prstGeom prst="rect">
            <a:avLst/>
          </a:prstGeom>
        </p:spPr>
      </p:pic>
      <p:pic>
        <p:nvPicPr>
          <p:cNvPr id="292" name="图形 301">
            <a:extLst>
              <a:ext uri="{FF2B5EF4-FFF2-40B4-BE49-F238E27FC236}">
                <a16:creationId xmlns:a16="http://schemas.microsoft.com/office/drawing/2014/main" id="{8D5D22D5-8002-196D-4425-65D673A37A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911661" y="2145771"/>
            <a:ext cx="483903" cy="483903"/>
          </a:xfrm>
          <a:prstGeom prst="rect">
            <a:avLst/>
          </a:prstGeom>
        </p:spPr>
      </p:pic>
      <p:pic>
        <p:nvPicPr>
          <p:cNvPr id="293" name="图形 302">
            <a:extLst>
              <a:ext uri="{FF2B5EF4-FFF2-40B4-BE49-F238E27FC236}">
                <a16:creationId xmlns:a16="http://schemas.microsoft.com/office/drawing/2014/main" id="{57F78536-D44C-7057-B0A4-1D2D46FB5F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22827" y="2145771"/>
            <a:ext cx="483903" cy="483903"/>
          </a:xfrm>
          <a:prstGeom prst="rect">
            <a:avLst/>
          </a:prstGeom>
        </p:spPr>
      </p:pic>
      <p:pic>
        <p:nvPicPr>
          <p:cNvPr id="294" name="图形 303">
            <a:extLst>
              <a:ext uri="{FF2B5EF4-FFF2-40B4-BE49-F238E27FC236}">
                <a16:creationId xmlns:a16="http://schemas.microsoft.com/office/drawing/2014/main" id="{645F2E15-3E8D-A225-C263-A82B3DC24AC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333996" y="2145771"/>
            <a:ext cx="483903" cy="483903"/>
          </a:xfrm>
          <a:prstGeom prst="rect">
            <a:avLst/>
          </a:prstGeom>
        </p:spPr>
      </p:pic>
      <p:sp>
        <p:nvSpPr>
          <p:cNvPr id="295" name="Oval 87">
            <a:extLst>
              <a:ext uri="{FF2B5EF4-FFF2-40B4-BE49-F238E27FC236}">
                <a16:creationId xmlns:a16="http://schemas.microsoft.com/office/drawing/2014/main" id="{68836086-17B1-8E15-D299-53EFF1FD9CC7}"/>
              </a:ext>
            </a:extLst>
          </p:cNvPr>
          <p:cNvSpPr/>
          <p:nvPr/>
        </p:nvSpPr>
        <p:spPr>
          <a:xfrm flipH="1">
            <a:off x="3516082" y="2618698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Oval 95">
            <a:extLst>
              <a:ext uri="{FF2B5EF4-FFF2-40B4-BE49-F238E27FC236}">
                <a16:creationId xmlns:a16="http://schemas.microsoft.com/office/drawing/2014/main" id="{B86BB5CC-F5CC-0963-A08D-70668B079AEF}"/>
              </a:ext>
            </a:extLst>
          </p:cNvPr>
          <p:cNvSpPr/>
          <p:nvPr/>
        </p:nvSpPr>
        <p:spPr>
          <a:xfrm flipH="1">
            <a:off x="7108827" y="4038493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97">
            <a:extLst>
              <a:ext uri="{FF2B5EF4-FFF2-40B4-BE49-F238E27FC236}">
                <a16:creationId xmlns:a16="http://schemas.microsoft.com/office/drawing/2014/main" id="{08106812-A411-C2A3-E576-41C0E359FF88}"/>
              </a:ext>
            </a:extLst>
          </p:cNvPr>
          <p:cNvSpPr/>
          <p:nvPr/>
        </p:nvSpPr>
        <p:spPr>
          <a:xfrm flipH="1">
            <a:off x="3352137" y="4038493"/>
            <a:ext cx="153837" cy="153837"/>
          </a:xfrm>
          <a:prstGeom prst="ellipse">
            <a:avLst/>
          </a:prstGeom>
          <a:solidFill>
            <a:srgbClr val="A42646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99">
            <a:extLst>
              <a:ext uri="{FF2B5EF4-FFF2-40B4-BE49-F238E27FC236}">
                <a16:creationId xmlns:a16="http://schemas.microsoft.com/office/drawing/2014/main" id="{1D33A66A-3D17-7923-A8F2-E9404C1C40F4}"/>
              </a:ext>
            </a:extLst>
          </p:cNvPr>
          <p:cNvSpPr/>
          <p:nvPr/>
        </p:nvSpPr>
        <p:spPr>
          <a:xfrm flipH="1">
            <a:off x="7734298" y="4038493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Oval 111">
            <a:extLst>
              <a:ext uri="{FF2B5EF4-FFF2-40B4-BE49-F238E27FC236}">
                <a16:creationId xmlns:a16="http://schemas.microsoft.com/office/drawing/2014/main" id="{110A317C-9AF8-3B70-9CF0-BD88B0BBFFB7}"/>
              </a:ext>
            </a:extLst>
          </p:cNvPr>
          <p:cNvSpPr/>
          <p:nvPr/>
        </p:nvSpPr>
        <p:spPr>
          <a:xfrm flipH="1">
            <a:off x="8516470" y="2618698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0" name="Straight Connector 11">
            <a:extLst>
              <a:ext uri="{FF2B5EF4-FFF2-40B4-BE49-F238E27FC236}">
                <a16:creationId xmlns:a16="http://schemas.microsoft.com/office/drawing/2014/main" id="{E74E58DA-0AF0-0A69-7813-EEF95A37DE85}"/>
              </a:ext>
            </a:extLst>
          </p:cNvPr>
          <p:cNvCxnSpPr>
            <a:cxnSpLocks/>
            <a:stCxn id="305" idx="4"/>
            <a:endCxn id="287" idx="0"/>
          </p:cNvCxnSpPr>
          <p:nvPr/>
        </p:nvCxnSpPr>
        <p:spPr>
          <a:xfrm flipH="1">
            <a:off x="5927429" y="2772535"/>
            <a:ext cx="1238100" cy="127284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组合 434">
            <a:extLst>
              <a:ext uri="{FF2B5EF4-FFF2-40B4-BE49-F238E27FC236}">
                <a16:creationId xmlns:a16="http://schemas.microsoft.com/office/drawing/2014/main" id="{C253E424-CB3C-D623-2EDD-75017576E4F5}"/>
              </a:ext>
            </a:extLst>
          </p:cNvPr>
          <p:cNvGrpSpPr/>
          <p:nvPr/>
        </p:nvGrpSpPr>
        <p:grpSpPr>
          <a:xfrm>
            <a:off x="4674556" y="2772535"/>
            <a:ext cx="3204899" cy="1272850"/>
            <a:chOff x="3611776" y="2645617"/>
            <a:chExt cx="1892011" cy="738509"/>
          </a:xfrm>
        </p:grpSpPr>
        <p:cxnSp>
          <p:nvCxnSpPr>
            <p:cNvPr id="310" name="Straight Connector 17">
              <a:extLst>
                <a:ext uri="{FF2B5EF4-FFF2-40B4-BE49-F238E27FC236}">
                  <a16:creationId xmlns:a16="http://schemas.microsoft.com/office/drawing/2014/main" id="{C1EE2522-F5F5-6C76-0BB6-28D5306E5379}"/>
                </a:ext>
              </a:extLst>
            </p:cNvPr>
            <p:cNvCxnSpPr>
              <a:cxnSpLocks/>
              <a:stCxn id="305" idx="4"/>
              <a:endCxn id="260" idx="0"/>
            </p:cNvCxnSpPr>
            <p:nvPr/>
          </p:nvCxnSpPr>
          <p:spPr>
            <a:xfrm flipH="1">
              <a:off x="3611776" y="2645618"/>
              <a:ext cx="1470544" cy="73850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16">
              <a:extLst>
                <a:ext uri="{FF2B5EF4-FFF2-40B4-BE49-F238E27FC236}">
                  <a16:creationId xmlns:a16="http://schemas.microsoft.com/office/drawing/2014/main" id="{34217065-6661-4878-1055-3F113787E730}"/>
                </a:ext>
              </a:extLst>
            </p:cNvPr>
            <p:cNvCxnSpPr>
              <a:cxnSpLocks/>
              <a:stCxn id="308" idx="4"/>
              <a:endCxn id="262" idx="0"/>
            </p:cNvCxnSpPr>
            <p:nvPr/>
          </p:nvCxnSpPr>
          <p:spPr>
            <a:xfrm flipH="1">
              <a:off x="3981592" y="2645617"/>
              <a:ext cx="1522195" cy="73850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2" name="Straight Connector 16">
            <a:extLst>
              <a:ext uri="{FF2B5EF4-FFF2-40B4-BE49-F238E27FC236}">
                <a16:creationId xmlns:a16="http://schemas.microsoft.com/office/drawing/2014/main" id="{4802F795-130E-9696-DFBE-CB04CD2B3803}"/>
              </a:ext>
            </a:extLst>
          </p:cNvPr>
          <p:cNvCxnSpPr>
            <a:cxnSpLocks/>
            <a:stCxn id="308" idx="4"/>
            <a:endCxn id="287" idx="0"/>
          </p:cNvCxnSpPr>
          <p:nvPr/>
        </p:nvCxnSpPr>
        <p:spPr>
          <a:xfrm flipH="1">
            <a:off x="5927429" y="2772535"/>
            <a:ext cx="1952028" cy="127284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4">
            <a:extLst>
              <a:ext uri="{FF2B5EF4-FFF2-40B4-BE49-F238E27FC236}">
                <a16:creationId xmlns:a16="http://schemas.microsoft.com/office/drawing/2014/main" id="{F6393173-5D69-E1D2-DF74-37DC40B38548}"/>
              </a:ext>
            </a:extLst>
          </p:cNvPr>
          <p:cNvCxnSpPr>
            <a:cxnSpLocks/>
            <a:stCxn id="304" idx="4"/>
            <a:endCxn id="306" idx="0"/>
          </p:cNvCxnSpPr>
          <p:nvPr/>
        </p:nvCxnSpPr>
        <p:spPr>
          <a:xfrm>
            <a:off x="6451601" y="2773497"/>
            <a:ext cx="108671" cy="126499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Oval 83">
            <a:extLst>
              <a:ext uri="{FF2B5EF4-FFF2-40B4-BE49-F238E27FC236}">
                <a16:creationId xmlns:a16="http://schemas.microsoft.com/office/drawing/2014/main" id="{8FAEEB9E-22FB-C7DF-B9E8-E527E8F7FF45}"/>
              </a:ext>
            </a:extLst>
          </p:cNvPr>
          <p:cNvSpPr/>
          <p:nvPr/>
        </p:nvSpPr>
        <p:spPr>
          <a:xfrm flipH="1">
            <a:off x="6374683" y="2618697"/>
            <a:ext cx="153837" cy="154800"/>
          </a:xfrm>
          <a:prstGeom prst="ellipse">
            <a:avLst/>
          </a:prstGeom>
          <a:solidFill>
            <a:srgbClr val="A42646"/>
          </a:solidFill>
          <a:ln w="12700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05" name="Oval 89">
            <a:extLst>
              <a:ext uri="{FF2B5EF4-FFF2-40B4-BE49-F238E27FC236}">
                <a16:creationId xmlns:a16="http://schemas.microsoft.com/office/drawing/2014/main" id="{C5420E22-03F2-2105-4201-54CEB5FBB6C6}"/>
              </a:ext>
            </a:extLst>
          </p:cNvPr>
          <p:cNvSpPr/>
          <p:nvPr/>
        </p:nvSpPr>
        <p:spPr>
          <a:xfrm flipH="1">
            <a:off x="7088611" y="2618698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93">
            <a:extLst>
              <a:ext uri="{FF2B5EF4-FFF2-40B4-BE49-F238E27FC236}">
                <a16:creationId xmlns:a16="http://schemas.microsoft.com/office/drawing/2014/main" id="{731961B9-8A44-0476-ECF5-D90D543C5138}"/>
              </a:ext>
            </a:extLst>
          </p:cNvPr>
          <p:cNvSpPr/>
          <p:nvPr/>
        </p:nvSpPr>
        <p:spPr>
          <a:xfrm flipH="1">
            <a:off x="6483354" y="4038493"/>
            <a:ext cx="153837" cy="153837"/>
          </a:xfrm>
          <a:prstGeom prst="ellipse">
            <a:avLst/>
          </a:prstGeom>
          <a:solidFill>
            <a:srgbClr val="203864"/>
          </a:solidFill>
          <a:ln w="12700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08" name="Oval 85">
            <a:extLst>
              <a:ext uri="{FF2B5EF4-FFF2-40B4-BE49-F238E27FC236}">
                <a16:creationId xmlns:a16="http://schemas.microsoft.com/office/drawing/2014/main" id="{3BC35244-9E91-EDAC-84A6-C830B1CBA7F6}"/>
              </a:ext>
            </a:extLst>
          </p:cNvPr>
          <p:cNvSpPr/>
          <p:nvPr/>
        </p:nvSpPr>
        <p:spPr>
          <a:xfrm flipH="1">
            <a:off x="7802539" y="2618698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9" name="Straight Connector 6">
            <a:extLst>
              <a:ext uri="{FF2B5EF4-FFF2-40B4-BE49-F238E27FC236}">
                <a16:creationId xmlns:a16="http://schemas.microsoft.com/office/drawing/2014/main" id="{55BFEDA3-1A1C-44EA-4DF7-9230F4877B1F}"/>
              </a:ext>
            </a:extLst>
          </p:cNvPr>
          <p:cNvCxnSpPr>
            <a:cxnSpLocks/>
            <a:stCxn id="295" idx="3"/>
            <a:endCxn id="262" idx="0"/>
          </p:cNvCxnSpPr>
          <p:nvPr/>
        </p:nvCxnSpPr>
        <p:spPr>
          <a:xfrm>
            <a:off x="3647390" y="2750006"/>
            <a:ext cx="1653603" cy="129537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6" name="图形 300">
            <a:extLst>
              <a:ext uri="{FF2B5EF4-FFF2-40B4-BE49-F238E27FC236}">
                <a16:creationId xmlns:a16="http://schemas.microsoft.com/office/drawing/2014/main" id="{DBED0112-7313-5CBC-D72C-2417B389AD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66997" y="2145771"/>
            <a:ext cx="483903" cy="483903"/>
          </a:xfrm>
          <a:prstGeom prst="rect">
            <a:avLst/>
          </a:prstGeom>
        </p:spPr>
      </p:pic>
      <p:pic>
        <p:nvPicPr>
          <p:cNvPr id="317" name="图形 300">
            <a:extLst>
              <a:ext uri="{FF2B5EF4-FFF2-40B4-BE49-F238E27FC236}">
                <a16:creationId xmlns:a16="http://schemas.microsoft.com/office/drawing/2014/main" id="{5167611C-BCAE-8AE4-4FFF-12E29C8EB2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78163" y="2145771"/>
            <a:ext cx="483903" cy="483903"/>
          </a:xfrm>
          <a:prstGeom prst="rect">
            <a:avLst/>
          </a:prstGeom>
        </p:spPr>
      </p:pic>
      <p:pic>
        <p:nvPicPr>
          <p:cNvPr id="318" name="图形 300">
            <a:extLst>
              <a:ext uri="{FF2B5EF4-FFF2-40B4-BE49-F238E27FC236}">
                <a16:creationId xmlns:a16="http://schemas.microsoft.com/office/drawing/2014/main" id="{A0D91513-A66C-6BD7-27C1-F83FC1B3C73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89329" y="2145771"/>
            <a:ext cx="483903" cy="483903"/>
          </a:xfrm>
          <a:prstGeom prst="rect">
            <a:avLst/>
          </a:prstGeom>
        </p:spPr>
      </p:pic>
      <p:sp>
        <p:nvSpPr>
          <p:cNvPr id="319" name="矩形 165">
            <a:extLst>
              <a:ext uri="{FF2B5EF4-FFF2-40B4-BE49-F238E27FC236}">
                <a16:creationId xmlns:a16="http://schemas.microsoft.com/office/drawing/2014/main" id="{E6798327-BA2F-7184-3E13-D12D00780868}"/>
              </a:ext>
            </a:extLst>
          </p:cNvPr>
          <p:cNvSpPr/>
          <p:nvPr/>
        </p:nvSpPr>
        <p:spPr>
          <a:xfrm>
            <a:off x="1856092" y="2173111"/>
            <a:ext cx="723754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CN" sz="2400" dirty="0"/>
              <a:t>Users:</a:t>
            </a:r>
          </a:p>
        </p:txBody>
      </p:sp>
      <p:sp>
        <p:nvSpPr>
          <p:cNvPr id="320" name="矩形 165">
            <a:extLst>
              <a:ext uri="{FF2B5EF4-FFF2-40B4-BE49-F238E27FC236}">
                <a16:creationId xmlns:a16="http://schemas.microsoft.com/office/drawing/2014/main" id="{529ABB61-ABFE-767D-127A-7DC7E68C02AC}"/>
              </a:ext>
            </a:extLst>
          </p:cNvPr>
          <p:cNvSpPr/>
          <p:nvPr/>
        </p:nvSpPr>
        <p:spPr>
          <a:xfrm>
            <a:off x="1856092" y="4186338"/>
            <a:ext cx="723754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CN" sz="2400" dirty="0"/>
              <a:t>Items:</a:t>
            </a:r>
          </a:p>
        </p:txBody>
      </p:sp>
      <p:sp>
        <p:nvSpPr>
          <p:cNvPr id="321" name="矩形 165">
            <a:extLst>
              <a:ext uri="{FF2B5EF4-FFF2-40B4-BE49-F238E27FC236}">
                <a16:creationId xmlns:a16="http://schemas.microsoft.com/office/drawing/2014/main" id="{BACD3FC4-0241-9C24-2F44-451C49E56F5B}"/>
              </a:ext>
            </a:extLst>
          </p:cNvPr>
          <p:cNvSpPr/>
          <p:nvPr/>
        </p:nvSpPr>
        <p:spPr>
          <a:xfrm>
            <a:off x="971965" y="924838"/>
            <a:ext cx="723754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2000" i="1" dirty="0">
              <a:solidFill>
                <a:schemeClr val="tx1"/>
              </a:solidFill>
            </a:endParaRPr>
          </a:p>
          <a:p>
            <a:endParaRPr lang="en-US" altLang="zh-CN" sz="2400" dirty="0"/>
          </a:p>
        </p:txBody>
      </p:sp>
      <p:sp>
        <p:nvSpPr>
          <p:cNvPr id="323" name="矩形 165">
            <a:extLst>
              <a:ext uri="{FF2B5EF4-FFF2-40B4-BE49-F238E27FC236}">
                <a16:creationId xmlns:a16="http://schemas.microsoft.com/office/drawing/2014/main" id="{807D13F6-23BC-A310-F8FD-D634E0FF5E4B}"/>
              </a:ext>
            </a:extLst>
          </p:cNvPr>
          <p:cNvSpPr/>
          <p:nvPr/>
        </p:nvSpPr>
        <p:spPr>
          <a:xfrm>
            <a:off x="3647390" y="4980751"/>
            <a:ext cx="723754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example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bipartite</a:t>
            </a:r>
            <a:r>
              <a:rPr lang="zh-CN" altLang="en-US" sz="2400" dirty="0"/>
              <a:t> </a:t>
            </a:r>
            <a:r>
              <a:rPr lang="en-US" altLang="zh-CN" sz="2400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25089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0"/>
    </mc:Choice>
    <mc:Fallback xmlns="">
      <p:transition spd="slow" advTm="4945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ED347-4E65-6035-7BBF-7E363319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C73B-BB9A-A5D9-CDE0-E30E1A0DA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0159D-0597-160D-953D-D36A77A19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256046"/>
            <a:ext cx="10261600" cy="424732"/>
          </a:xfrm>
        </p:spPr>
        <p:txBody>
          <a:bodyPr/>
          <a:lstStyle/>
          <a:p>
            <a:r>
              <a:rPr lang="en-US" altLang="zh-CN" sz="2400" dirty="0"/>
              <a:t>Performance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datasets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9530D7-E9AF-6F37-4C6A-32E56BCEC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08" y="2113820"/>
            <a:ext cx="9333530" cy="28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1"/>
    </mc:Choice>
    <mc:Fallback xmlns="">
      <p:transition spd="slow" advTm="2787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ED347-4E65-6035-7BBF-7E363319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C73B-BB9A-A5D9-CDE0-E30E1A0DA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0159D-0597-160D-953D-D36A77A19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256046"/>
            <a:ext cx="10261600" cy="424732"/>
          </a:xfrm>
        </p:spPr>
        <p:txBody>
          <a:bodyPr/>
          <a:lstStyle/>
          <a:p>
            <a:r>
              <a:rPr lang="en-US" altLang="zh-CN" sz="2400" dirty="0"/>
              <a:t>Ablation</a:t>
            </a:r>
            <a:r>
              <a:rPr lang="zh-CN" altLang="en-US" sz="2400" dirty="0"/>
              <a:t> </a:t>
            </a:r>
            <a:r>
              <a:rPr lang="en-US" altLang="zh-CN" sz="2400" dirty="0"/>
              <a:t>studies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parameters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685BF-7627-7B6B-8C4E-FB685549A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79" y="1653078"/>
            <a:ext cx="2588870" cy="2157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57046-2432-823C-2744-16CECC9D6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79" y="3723668"/>
            <a:ext cx="2588870" cy="2157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2136C-EE91-253A-AD0F-37D209D28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51" y="1661164"/>
            <a:ext cx="2588870" cy="2157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7E7D28-D99F-8ADB-2AA1-BD7F63BE9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14" y="3731754"/>
            <a:ext cx="2588870" cy="21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05"/>
    </mc:Choice>
    <mc:Fallback xmlns="">
      <p:transition spd="slow" advTm="2910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ED347-4E65-6035-7BBF-7E363319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C73B-BB9A-A5D9-CDE0-E30E1A0DA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0159D-0597-160D-953D-D36A77A19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256046"/>
            <a:ext cx="10261600" cy="424732"/>
          </a:xfrm>
        </p:spPr>
        <p:txBody>
          <a:bodyPr/>
          <a:lstStyle/>
          <a:p>
            <a:r>
              <a:rPr lang="en-US" altLang="zh-CN" sz="2400" dirty="0"/>
              <a:t>Effect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number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anchors</a:t>
            </a:r>
            <a:r>
              <a:rPr lang="zh-CN" altLang="en-US" sz="2400" dirty="0"/>
              <a:t> </a:t>
            </a:r>
            <a:r>
              <a:rPr lang="en-US" altLang="zh-CN" sz="2400" dirty="0"/>
              <a:t>chosen</a:t>
            </a:r>
            <a:r>
              <a:rPr lang="zh-CN" altLang="en-US" sz="2400" dirty="0"/>
              <a:t> </a:t>
            </a:r>
            <a:r>
              <a:rPr lang="en-US" altLang="zh-CN" sz="2400" dirty="0"/>
              <a:t>per</a:t>
            </a:r>
            <a:r>
              <a:rPr lang="zh-CN" altLang="en-US" sz="2400" dirty="0"/>
              <a:t> </a:t>
            </a:r>
            <a:r>
              <a:rPr lang="en-US" altLang="zh-CN" sz="2400" dirty="0"/>
              <a:t>iteration</a:t>
            </a:r>
            <a:r>
              <a:rPr lang="zh-CN" altLang="en-US" sz="2400" dirty="0"/>
              <a:t> </a:t>
            </a:r>
            <a:r>
              <a:rPr lang="en-US" altLang="zh-CN" sz="2400" dirty="0"/>
              <a:t>(t)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BF8C12-5AAE-04A1-3C5E-1BEF4BB56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52" y="1956115"/>
            <a:ext cx="2927350" cy="2197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8E3A96-5BB1-8395-13E7-7FC4DB031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95223"/>
            <a:ext cx="2792312" cy="2095748"/>
          </a:xfrm>
          <a:prstGeom prst="rect">
            <a:avLst/>
          </a:pr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3E216EB4-E966-6D05-7194-1FEDD20817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"/>
          <a:stretch/>
        </p:blipFill>
        <p:spPr>
          <a:xfrm>
            <a:off x="2875425" y="4456253"/>
            <a:ext cx="6057900" cy="11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0"/>
    </mc:Choice>
    <mc:Fallback xmlns="">
      <p:transition spd="slow" advTm="2371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ED347-4E65-6035-7BBF-7E363319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C73B-BB9A-A5D9-CDE0-E30E1A0DA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0159D-0597-160D-953D-D36A77A19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256046"/>
            <a:ext cx="10261600" cy="424732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FILVER+</a:t>
            </a:r>
            <a:r>
              <a:rPr lang="zh-CN" altLang="en-US" dirty="0"/>
              <a:t> </a:t>
            </a:r>
            <a:r>
              <a:rPr lang="en-US" altLang="zh-CN" sz="2400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FILVER++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anchored</a:t>
            </a:r>
            <a:r>
              <a:rPr lang="zh-CN" altLang="en-US" dirty="0"/>
              <a:t> </a:t>
            </a:r>
            <a:r>
              <a:rPr lang="en-US" altLang="zh-CN" dirty="0"/>
              <a:t>k-core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1E7B56-D3EA-E919-2403-1045764CD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02" y="2085436"/>
            <a:ext cx="3580247" cy="2687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A38F84-3979-1980-EAA9-5423DEE2F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59" y="2085436"/>
            <a:ext cx="3580247" cy="26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86"/>
    </mc:Choice>
    <mc:Fallback xmlns="">
      <p:transition spd="slow" advTm="3158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C45C-C556-F549-ADCE-2BDFD65D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Conclusion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E3FDEA5-9756-44BA-8B6B-38D876F48BD3}"/>
              </a:ext>
            </a:extLst>
          </p:cNvPr>
          <p:cNvSpPr txBox="1">
            <a:spLocks/>
          </p:cNvSpPr>
          <p:nvPr/>
        </p:nvSpPr>
        <p:spPr>
          <a:xfrm>
            <a:off x="1155742" y="1342272"/>
            <a:ext cx="10061491" cy="44914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b="1" i="0" dirty="0"/>
              <a:t>The</a:t>
            </a:r>
            <a:r>
              <a:rPr lang="zh-CN" altLang="en-US" sz="2400" b="1" i="0" dirty="0"/>
              <a:t> </a:t>
            </a:r>
            <a:r>
              <a:rPr lang="en-US" altLang="zh-CN" sz="2400" b="1" i="0" dirty="0"/>
              <a:t>anchored (</a:t>
            </a:r>
            <a:r>
              <a:rPr lang="zh-CN" altLang="en-US" sz="2400" b="1" i="0" dirty="0"/>
              <a:t>𝛼</a:t>
            </a:r>
            <a:r>
              <a:rPr lang="en-US" altLang="zh-CN" sz="2400" b="1" i="0" dirty="0"/>
              <a:t>, </a:t>
            </a:r>
            <a:r>
              <a:rPr lang="zh-CN" altLang="en-US" sz="2400" b="1" i="0" dirty="0"/>
              <a:t>𝛽</a:t>
            </a:r>
            <a:r>
              <a:rPr lang="en-US" altLang="zh-CN" sz="2400" b="1" i="0" dirty="0"/>
              <a:t>)-core problem</a:t>
            </a:r>
            <a:r>
              <a:rPr lang="en-US" altLang="zh-CN" sz="2400" i="0" dirty="0"/>
              <a:t>.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The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first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work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to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reinforce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bipartite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networks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using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a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cohesive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subgraph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model.</a:t>
            </a:r>
            <a:r>
              <a:rPr lang="zh-CN" altLang="en-US" sz="2400" i="0" dirty="0"/>
              <a:t> </a:t>
            </a:r>
            <a:endParaRPr lang="en-US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/>
              <a:t>An efficient greedy algorithm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under</a:t>
            </a:r>
            <a:r>
              <a:rPr lang="zh-CN" altLang="en-US" sz="2400" i="0" dirty="0"/>
              <a:t> </a:t>
            </a:r>
            <a:r>
              <a:rPr lang="en-US" altLang="zh-CN" sz="2400" b="1" i="0" dirty="0"/>
              <a:t>Filter-verification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framework.</a:t>
            </a:r>
            <a:r>
              <a:rPr lang="zh-CN" altLang="en-US" sz="2400" i="0" dirty="0"/>
              <a:t> </a:t>
            </a:r>
            <a:endParaRPr lang="en-US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/>
              <a:t>Filter-stage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optimizations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by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exploring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the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dominating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relationships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among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anchors.</a:t>
            </a:r>
            <a:r>
              <a:rPr lang="zh-CN" altLang="en-US" sz="2400" i="0" dirty="0"/>
              <a:t> </a:t>
            </a:r>
            <a:endParaRPr lang="en-AU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zh-CN" altLang="en-US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/>
              <a:t>Verification-stage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optimizations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by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placing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multiple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anchors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in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each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iteration.</a:t>
            </a:r>
            <a:r>
              <a:rPr lang="zh-CN" altLang="en-US" sz="2400" i="0" dirty="0"/>
              <a:t> </a:t>
            </a:r>
            <a:endParaRPr lang="en-US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/>
              <a:t>Conduct extensive experiments over 16 real-world graphs and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1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billion-scale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synthetic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graph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to evaluate the effectiveness the efficiency of our algorithms.</a:t>
            </a:r>
            <a:endParaRPr lang="en-AU" sz="2400" i="0" dirty="0"/>
          </a:p>
        </p:txBody>
      </p:sp>
    </p:spTree>
    <p:extLst>
      <p:ext uri="{BB962C8B-B14F-4D97-AF65-F5344CB8AC3E}">
        <p14:creationId xmlns:p14="http://schemas.microsoft.com/office/powerpoint/2010/main" val="9759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3"/>
    </mc:Choice>
    <mc:Fallback xmlns="">
      <p:transition spd="slow" advTm="35963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E2507-D408-47E7-B046-44FDE496E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 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AED6D-4969-4FEE-AB2A-7C15BEB2D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851" y="1229705"/>
            <a:ext cx="11106297" cy="5195781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AU" sz="1500" i="0" dirty="0"/>
              <a:t>[1] </a:t>
            </a:r>
            <a:r>
              <a:rPr lang="en-US" sz="1500" i="0" dirty="0"/>
              <a:t>Fang, Y., Cheng, R., Luo, S. and Hu, J., 2016. Effective community search for large attributed graphs. Proceedings of the VLDB Endowment, 9(12), pp.1233-1244.</a:t>
            </a:r>
            <a:endParaRPr lang="en-AU" sz="1500" i="0" dirty="0"/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AU" sz="1500" i="0" dirty="0"/>
              <a:t>[2] </a:t>
            </a:r>
            <a:r>
              <a:rPr lang="en-US" sz="1500" i="0" dirty="0"/>
              <a:t>Lin, Z., Zhang, F., Lin, X., Zhang, W. and Tian, Z., 2021. Hierarchical core maintenance on large dynamic graphs. Proceedings of the VLDB Endowment, 14(5), pp.757-770.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AU" sz="1500" i="0" dirty="0"/>
              <a:t>[3] </a:t>
            </a:r>
            <a:r>
              <a:rPr lang="en-US" sz="1500" i="0" dirty="0"/>
              <a:t>Liu, B., Yuan, L., Lin, X., Qin, L., Zhang, W. and Zhou, J., 2019, May. Efficient (α, β)-core computation: An index-based approach. In The World Wide Web Conference (pp. 1130-1141).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AU" sz="1500" i="0" dirty="0"/>
              <a:t>[4] Liu, B., Yuan, L., Lin, X., Qin, L., Zhang, W. and Zhou, J., 2020. </a:t>
            </a:r>
            <a:r>
              <a:rPr lang="en-AU" altLang="zh-CN" sz="1500" i="0" dirty="0"/>
              <a:t>(𝛼, 𝛽</a:t>
            </a:r>
            <a:r>
              <a:rPr lang="el-GR" sz="1500" i="0" dirty="0"/>
              <a:t>)-</a:t>
            </a:r>
            <a:r>
              <a:rPr lang="en-AU" sz="1500" i="0" dirty="0"/>
              <a:t>core computation in bipartite graphs. The VLDB Journal, 29(5), pp.1075-1099.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US" altLang="zh-CN" sz="1500" b="0" i="0" u="none" strike="noStrike" baseline="0" dirty="0"/>
              <a:t>[5] Huang, X., Cheng, H., Qin, L., Tian, W. and Yu, J.X., 2014, June. Querying k-truss community in large and dynamic graphs. In Proceedings of the 2014 ACM SIGMOD international conference on Management of data (pp. 1311-1322).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nn-NO" altLang="zh-CN" sz="1500" b="0" i="0" u="none" strike="noStrike" baseline="0" dirty="0"/>
              <a:t>[6] </a:t>
            </a:r>
            <a:r>
              <a:rPr lang="en-US" altLang="zh-CN" sz="1500" b="0" i="0" u="none" strike="noStrike" baseline="0" dirty="0"/>
              <a:t>Zheng, Z., Ye, F., Li, R.H., Ling, G. and </a:t>
            </a:r>
            <a:r>
              <a:rPr lang="en-US" altLang="zh-CN" sz="1500" b="0" i="0" u="none" strike="noStrike" baseline="0" dirty="0" err="1"/>
              <a:t>Jin</a:t>
            </a:r>
            <a:r>
              <a:rPr lang="en-US" altLang="zh-CN" sz="1500" b="0" i="0" u="none" strike="noStrike" baseline="0" dirty="0"/>
              <a:t>, T., 2017. Finding weighted k-truss communities in large networks. Information Sciences, 417, pp.344-360.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US" altLang="zh-CN" sz="1500" b="0" i="0" u="none" strike="noStrike" baseline="0" dirty="0"/>
              <a:t>[7] Yuan, L., Qin, L., Zhang, W., Chang, L. and Yang, J., 2017. Index-based densest clique percolation community search in networks. IEEE Transactions on Knowledge and Data Engineering, 30(5), pp.922-935.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US" altLang="zh-CN" sz="1500" b="0" i="0" u="none" strike="noStrike" baseline="0" dirty="0"/>
              <a:t>[8] Fang, Y., Yu, K., Cheng, R., Lakshmanan, L.V. and Lin, X., Efficient Algorithms for Densest Subgraph Discovery. Proceedings of the VLDB Endowment, 12(11).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US" altLang="zh-CN" sz="1500" b="0" i="0" u="none" strike="noStrike" baseline="0" dirty="0"/>
              <a:t>[9] Wang, K., Lin, X., Qin, L., Zhang, W. and Zhang, Y., 2019. Vertex Priority Based Butterfly Counting for Large-scale Bipartite Networks. PVLDB.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US" altLang="zh-CN" sz="1500" b="0" i="0" u="none" strike="noStrike" baseline="0" dirty="0"/>
              <a:t>[10] Wang, K., Lin, X., Qin, L., Zhang, W. and Zhang, Y., 2021. Towards efficient solutions of </a:t>
            </a:r>
            <a:r>
              <a:rPr lang="en-US" altLang="zh-CN" sz="1500" b="0" i="0" u="none" strike="noStrike" baseline="0" dirty="0" err="1"/>
              <a:t>bitruss</a:t>
            </a:r>
            <a:r>
              <a:rPr lang="en-US" altLang="zh-CN" sz="1500" b="0" i="0" u="none" strike="noStrike" baseline="0" dirty="0"/>
              <a:t> decomposition for large-scale bipartite graphs. The VLDB Journal, pp.1-24.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US" altLang="zh-CN" sz="1500" b="0" i="0" u="none" strike="noStrike" baseline="0" dirty="0"/>
              <a:t>[11] </a:t>
            </a:r>
            <a:r>
              <a:rPr lang="en-US" altLang="zh-CN" sz="1500" b="0" i="0" u="none" strike="noStrike" baseline="0" dirty="0" err="1"/>
              <a:t>Lyu</a:t>
            </a:r>
            <a:r>
              <a:rPr lang="en-US" altLang="zh-CN" sz="1500" b="0" i="0" u="none" strike="noStrike" baseline="0" dirty="0"/>
              <a:t>, B., Qin, L., Lin, X., Zhang, Y., Qian, Z. and Zhou, J., 2020. Maximum biclique search at billion scale. Proceedings of the VLDB Endowment.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AU" altLang="zh-CN" sz="1500" i="0" dirty="0"/>
              <a:t>[12] </a:t>
            </a:r>
            <a:r>
              <a:rPr lang="en-US" altLang="zh-CN" sz="1500" i="0" dirty="0"/>
              <a:t>Zhang, C., Zhang, W., Zhang, Y., Qin, L., Zhang, F. and Lin, X., 2019, November. Selecting the optimal groups: Efficiently computing skyline k-cliques. In Proceedings of the 28th ACM International Conference on Information and Knowledge Management (pp. 1211-1220).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AU" altLang="zh-CN" sz="1500" i="0" dirty="0"/>
              <a:t>[13] </a:t>
            </a:r>
            <a:r>
              <a:rPr lang="en-US" altLang="zh-CN" sz="1500" i="0" dirty="0"/>
              <a:t>Li, R.H., Qin, L., Ye, F., Yu, J.X., Xiao, X., Xiao, N. and Zheng, Z., 2018, May. Skyline community search in multi-valued networks. In Proceedings of the 2018 international conference on management of data (pp. 457-472).</a:t>
            </a:r>
          </a:p>
          <a:p>
            <a:pPr algn="l">
              <a:lnSpc>
                <a:spcPct val="80000"/>
              </a:lnSpc>
              <a:spcBef>
                <a:spcPts val="200"/>
              </a:spcBef>
            </a:pPr>
            <a:r>
              <a:rPr lang="en-AU" altLang="zh-CN" sz="1500" i="0" dirty="0"/>
              <a:t>[14] Li, Q., Zhu, Y. and Yu, J.X., 2020, April. Skyline Cohesive Group Queries in Large Road-social Networks. In 2020 IEEE 36th International Conference on Data Engineering (ICDE) (pp. 397-408). IEEE.</a:t>
            </a:r>
            <a:endParaRPr lang="en-AU" sz="1500" i="0" dirty="0"/>
          </a:p>
        </p:txBody>
      </p:sp>
    </p:spTree>
    <p:extLst>
      <p:ext uri="{BB962C8B-B14F-4D97-AF65-F5344CB8AC3E}">
        <p14:creationId xmlns:p14="http://schemas.microsoft.com/office/powerpoint/2010/main" val="1638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"/>
    </mc:Choice>
    <mc:Fallback xmlns="">
      <p:transition spd="slow" advTm="1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BBD4C3-0F42-72FA-685A-986FCC110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262B-6090-7AF7-1F25-51A23002D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475" y="5872975"/>
            <a:ext cx="9143048" cy="313932"/>
          </a:xfrm>
        </p:spPr>
        <p:txBody>
          <a:bodyPr/>
          <a:lstStyle/>
          <a:p>
            <a:pPr algn="l"/>
            <a:r>
              <a:rPr lang="en-AU" i="0" dirty="0"/>
              <a:t>Seidman, Stephen B. "Network structure and minimum degree." </a:t>
            </a:r>
            <a:r>
              <a:rPr lang="en-AU" dirty="0"/>
              <a:t>Social networks</a:t>
            </a:r>
            <a:r>
              <a:rPr lang="en-AU" i="0" dirty="0"/>
              <a:t> 5.3 (1983): 269-287.</a:t>
            </a:r>
            <a:endParaRPr lang="en-US" dirty="0"/>
          </a:p>
        </p:txBody>
      </p:sp>
      <p:pic>
        <p:nvPicPr>
          <p:cNvPr id="13" name="Picture 12" descr="Radar chart&#10;&#10;Description automatically generated with medium confidence">
            <a:extLst>
              <a:ext uri="{FF2B5EF4-FFF2-40B4-BE49-F238E27FC236}">
                <a16:creationId xmlns:a16="http://schemas.microsoft.com/office/drawing/2014/main" id="{E817294C-5DDA-E063-5188-2D80ECC2C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/>
          <a:stretch/>
        </p:blipFill>
        <p:spPr>
          <a:xfrm>
            <a:off x="6686694" y="1084881"/>
            <a:ext cx="4449618" cy="3718064"/>
          </a:xfrm>
          <a:prstGeom prst="rect">
            <a:avLst/>
          </a:prstGeom>
        </p:spPr>
      </p:pic>
      <p:sp>
        <p:nvSpPr>
          <p:cNvPr id="14" name="矩形 165">
            <a:extLst>
              <a:ext uri="{FF2B5EF4-FFF2-40B4-BE49-F238E27FC236}">
                <a16:creationId xmlns:a16="http://schemas.microsoft.com/office/drawing/2014/main" id="{BF5BF9CB-D7BE-0AB2-A987-A52B8317E1D4}"/>
              </a:ext>
            </a:extLst>
          </p:cNvPr>
          <p:cNvSpPr/>
          <p:nvPr/>
        </p:nvSpPr>
        <p:spPr>
          <a:xfrm>
            <a:off x="1055688" y="1592944"/>
            <a:ext cx="5487987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CN" sz="2400" b="1" dirty="0"/>
              <a:t>K-core:</a:t>
            </a:r>
            <a:r>
              <a:rPr lang="en-US" altLang="zh-CN" sz="2400" dirty="0"/>
              <a:t> </a:t>
            </a:r>
            <a:r>
              <a:rPr lang="zh-CN" altLang="en-US" sz="2400" dirty="0"/>
              <a:t> </a:t>
            </a:r>
            <a:r>
              <a:rPr lang="en-US" altLang="zh-CN" sz="2400" dirty="0"/>
              <a:t>the </a:t>
            </a:r>
            <a:r>
              <a:rPr lang="en-US" altLang="zh-CN" sz="2400" i="1" dirty="0"/>
              <a:t>k</a:t>
            </a:r>
            <a:r>
              <a:rPr lang="en-US" altLang="zh-CN" sz="2400" dirty="0"/>
              <a:t>-core of </a:t>
            </a:r>
            <a:r>
              <a:rPr lang="en-US" altLang="zh-CN" sz="2400" i="1" dirty="0"/>
              <a:t>G</a:t>
            </a:r>
            <a:r>
              <a:rPr lang="en-US" altLang="zh-CN" sz="2400" dirty="0"/>
              <a:t> = (</a:t>
            </a:r>
            <a:r>
              <a:rPr lang="en-US" altLang="zh-CN" sz="2400" i="1" dirty="0"/>
              <a:t>V</a:t>
            </a:r>
            <a:r>
              <a:rPr lang="en-US" altLang="zh-CN" sz="2400" dirty="0"/>
              <a:t>, </a:t>
            </a:r>
            <a:r>
              <a:rPr lang="en-US" altLang="zh-CN" sz="2400" i="1" dirty="0"/>
              <a:t>E</a:t>
            </a:r>
            <a:r>
              <a:rPr lang="en-US" altLang="zh-CN" sz="2400" dirty="0"/>
              <a:t>) is a maximal connected subgraph of </a:t>
            </a:r>
            <a:r>
              <a:rPr lang="en-US" altLang="zh-CN" sz="2400" i="1" dirty="0"/>
              <a:t>G</a:t>
            </a:r>
            <a:r>
              <a:rPr lang="en-US" altLang="zh-CN" sz="2400" dirty="0"/>
              <a:t> in which every vertex </a:t>
            </a:r>
            <a:r>
              <a:rPr lang="en-US" altLang="zh-CN" sz="2400" i="1" dirty="0"/>
              <a:t>v</a:t>
            </a:r>
            <a:r>
              <a:rPr lang="en-US" altLang="zh-CN" sz="2400" dirty="0"/>
              <a:t> has at least degree </a:t>
            </a:r>
            <a:r>
              <a:rPr lang="en-US" altLang="zh-CN" sz="2400" i="1" dirty="0"/>
              <a:t>k.</a:t>
            </a:r>
            <a:r>
              <a:rPr lang="zh-CN" altLang="en-US" sz="2400" i="1" dirty="0"/>
              <a:t> </a:t>
            </a:r>
            <a:endParaRPr lang="en-AU" altLang="zh-CN" sz="2400" i="1" dirty="0"/>
          </a:p>
          <a:p>
            <a:endParaRPr lang="en-AU" altLang="zh-CN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Fast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easy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compute</a:t>
            </a:r>
          </a:p>
          <a:p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Scalable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n-US" altLang="zh-CN" sz="2400" dirty="0"/>
              <a:t>graphs</a:t>
            </a:r>
            <a:r>
              <a:rPr lang="zh-CN" altLang="en-US" sz="2400" dirty="0"/>
              <a:t> </a:t>
            </a:r>
            <a:endParaRPr lang="en-AU" altLang="zh-CN" sz="2400" dirty="0"/>
          </a:p>
        </p:txBody>
      </p:sp>
      <p:sp>
        <p:nvSpPr>
          <p:cNvPr id="15" name="矩形 165">
            <a:extLst>
              <a:ext uri="{FF2B5EF4-FFF2-40B4-BE49-F238E27FC236}">
                <a16:creationId xmlns:a16="http://schemas.microsoft.com/office/drawing/2014/main" id="{21EE9121-32EB-FB8E-FB9C-7CA2E5D09B75}"/>
              </a:ext>
            </a:extLst>
          </p:cNvPr>
          <p:cNvSpPr/>
          <p:nvPr/>
        </p:nvSpPr>
        <p:spPr>
          <a:xfrm>
            <a:off x="7251695" y="4881823"/>
            <a:ext cx="33196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original</a:t>
            </a:r>
            <a:r>
              <a:rPr lang="zh-CN" altLang="en-US" sz="2400" dirty="0"/>
              <a:t> </a:t>
            </a:r>
            <a:r>
              <a:rPr lang="en-US" altLang="zh-CN" sz="2400" dirty="0"/>
              <a:t>Graph</a:t>
            </a:r>
            <a:r>
              <a:rPr lang="zh-CN" altLang="en-US" sz="2400" dirty="0"/>
              <a:t> </a:t>
            </a:r>
            <a:r>
              <a:rPr lang="en-US" altLang="zh-CN" sz="2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921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40"/>
    </mc:Choice>
    <mc:Fallback xmlns="">
      <p:transition spd="slow" advTm="262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dar chart&#10;&#10;Description automatically generated with medium confidence">
            <a:extLst>
              <a:ext uri="{FF2B5EF4-FFF2-40B4-BE49-F238E27FC236}">
                <a16:creationId xmlns:a16="http://schemas.microsoft.com/office/drawing/2014/main" id="{7A67E093-9CD3-5671-F5F6-998BF3B79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/>
          <a:stretch/>
        </p:blipFill>
        <p:spPr>
          <a:xfrm>
            <a:off x="6686694" y="1084881"/>
            <a:ext cx="4449618" cy="371806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BBD4C3-0F42-72FA-685A-986FCC110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262B-6090-7AF7-1F25-51A23002D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475" y="5857209"/>
            <a:ext cx="9143048" cy="535531"/>
          </a:xfrm>
        </p:spPr>
        <p:txBody>
          <a:bodyPr/>
          <a:lstStyle/>
          <a:p>
            <a:pPr algn="l"/>
            <a:r>
              <a:rPr lang="en-AU" i="0" dirty="0" err="1"/>
              <a:t>Chwe</a:t>
            </a:r>
            <a:r>
              <a:rPr lang="en-AU" i="0" dirty="0"/>
              <a:t>, Michael Suk-Young. "Communication and coordination in social networks." </a:t>
            </a:r>
            <a:r>
              <a:rPr lang="en-AU" dirty="0"/>
              <a:t>The Review of Economic Studies</a:t>
            </a:r>
            <a:r>
              <a:rPr lang="en-AU" i="0" dirty="0"/>
              <a:t> 67.1 (2000): 1-16.</a:t>
            </a:r>
          </a:p>
        </p:txBody>
      </p:sp>
      <p:sp>
        <p:nvSpPr>
          <p:cNvPr id="15" name="矩形 165">
            <a:extLst>
              <a:ext uri="{FF2B5EF4-FFF2-40B4-BE49-F238E27FC236}">
                <a16:creationId xmlns:a16="http://schemas.microsoft.com/office/drawing/2014/main" id="{21EE9121-32EB-FB8E-FB9C-7CA2E5D09B75}"/>
              </a:ext>
            </a:extLst>
          </p:cNvPr>
          <p:cNvSpPr/>
          <p:nvPr/>
        </p:nvSpPr>
        <p:spPr>
          <a:xfrm>
            <a:off x="7300082" y="4881823"/>
            <a:ext cx="305614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3-core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G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411566E-0A43-DE14-CDA1-20614253E1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r="3333"/>
          <a:stretch/>
        </p:blipFill>
        <p:spPr>
          <a:xfrm>
            <a:off x="6695262" y="1007391"/>
            <a:ext cx="4045060" cy="3866243"/>
          </a:xfrm>
          <a:prstGeom prst="rect">
            <a:avLst/>
          </a:prstGeom>
        </p:spPr>
      </p:pic>
      <p:sp>
        <p:nvSpPr>
          <p:cNvPr id="10" name="矩形 165">
            <a:extLst>
              <a:ext uri="{FF2B5EF4-FFF2-40B4-BE49-F238E27FC236}">
                <a16:creationId xmlns:a16="http://schemas.microsoft.com/office/drawing/2014/main" id="{95806E17-4009-3003-BB17-D8337EF3D544}"/>
              </a:ext>
            </a:extLst>
          </p:cNvPr>
          <p:cNvSpPr/>
          <p:nvPr/>
        </p:nvSpPr>
        <p:spPr>
          <a:xfrm>
            <a:off x="1055688" y="1592944"/>
            <a:ext cx="5487987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CN" sz="2400" b="1" dirty="0"/>
              <a:t>K-core:</a:t>
            </a:r>
            <a:r>
              <a:rPr lang="en-US" altLang="zh-CN" sz="2400" dirty="0"/>
              <a:t> </a:t>
            </a:r>
            <a:r>
              <a:rPr lang="zh-CN" altLang="en-US" sz="2400" dirty="0"/>
              <a:t> </a:t>
            </a:r>
            <a:r>
              <a:rPr lang="en-US" altLang="zh-CN" sz="2400" dirty="0"/>
              <a:t>the </a:t>
            </a:r>
            <a:r>
              <a:rPr lang="en-US" altLang="zh-CN" sz="2400" i="1" dirty="0"/>
              <a:t>k</a:t>
            </a:r>
            <a:r>
              <a:rPr lang="en-US" altLang="zh-CN" sz="2400" dirty="0"/>
              <a:t>-core of </a:t>
            </a:r>
            <a:r>
              <a:rPr lang="en-US" altLang="zh-CN" sz="2400" i="1" dirty="0"/>
              <a:t>G</a:t>
            </a:r>
            <a:r>
              <a:rPr lang="en-US" altLang="zh-CN" sz="2400" dirty="0"/>
              <a:t> = (</a:t>
            </a:r>
            <a:r>
              <a:rPr lang="en-US" altLang="zh-CN" sz="2400" i="1" dirty="0"/>
              <a:t>V</a:t>
            </a:r>
            <a:r>
              <a:rPr lang="en-US" altLang="zh-CN" sz="2400" dirty="0"/>
              <a:t>, </a:t>
            </a:r>
            <a:r>
              <a:rPr lang="en-US" altLang="zh-CN" sz="2400" i="1" dirty="0"/>
              <a:t>E</a:t>
            </a:r>
            <a:r>
              <a:rPr lang="en-US" altLang="zh-CN" sz="2400" dirty="0"/>
              <a:t>) is a maximal connected subgraph of </a:t>
            </a:r>
            <a:r>
              <a:rPr lang="en-US" altLang="zh-CN" sz="2400" i="1" dirty="0"/>
              <a:t>G</a:t>
            </a:r>
            <a:r>
              <a:rPr lang="en-US" altLang="zh-CN" sz="2400" dirty="0"/>
              <a:t> in which every vertex </a:t>
            </a:r>
            <a:r>
              <a:rPr lang="en-US" altLang="zh-CN" sz="2400" i="1" dirty="0"/>
              <a:t>v</a:t>
            </a:r>
            <a:r>
              <a:rPr lang="en-US" altLang="zh-CN" sz="2400" dirty="0"/>
              <a:t> has at least degree </a:t>
            </a:r>
            <a:r>
              <a:rPr lang="en-US" altLang="zh-CN" sz="2400" i="1" dirty="0"/>
              <a:t>k.</a:t>
            </a:r>
            <a:r>
              <a:rPr lang="zh-CN" altLang="en-US" sz="2400" i="1" dirty="0"/>
              <a:t> </a:t>
            </a:r>
            <a:endParaRPr lang="en-AU" altLang="zh-CN" sz="2400" i="1" dirty="0"/>
          </a:p>
          <a:p>
            <a:endParaRPr lang="en-AU" altLang="zh-CN" sz="2400" i="1" dirty="0"/>
          </a:p>
          <a:p>
            <a:pPr marL="533400" indent="-457200"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CN" sz="2400" dirty="0"/>
              <a:t>T</a:t>
            </a:r>
            <a:r>
              <a:rPr lang="en-US" sz="2400" dirty="0"/>
              <a:t>he maximum equilibrium in a simultaneous-move game </a:t>
            </a:r>
          </a:p>
          <a:p>
            <a:pPr marL="76200">
              <a:buClr>
                <a:srgbClr val="000000"/>
              </a:buClr>
              <a:buSzPct val="120000"/>
            </a:pPr>
            <a:endParaRPr lang="en-US" sz="2400" dirty="0"/>
          </a:p>
          <a:p>
            <a:pPr marL="533400" indent="-457200"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CN" sz="2400" dirty="0"/>
              <a:t>M</a:t>
            </a:r>
            <a:r>
              <a:rPr lang="en-US" sz="2400" dirty="0"/>
              <a:t>odels the “peer influence” in social networks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C21E99-38FB-AD97-9DD3-D1181B1D440A}"/>
              </a:ext>
            </a:extLst>
          </p:cNvPr>
          <p:cNvSpPr/>
          <p:nvPr/>
        </p:nvSpPr>
        <p:spPr>
          <a:xfrm>
            <a:off x="7482560" y="2775857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830DB4-FB8B-2AFA-BB16-EC31B8F52BB0}"/>
              </a:ext>
            </a:extLst>
          </p:cNvPr>
          <p:cNvSpPr/>
          <p:nvPr/>
        </p:nvSpPr>
        <p:spPr>
          <a:xfrm>
            <a:off x="8247659" y="2636381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3AB54-E6C3-01BB-C048-D46611402C35}"/>
              </a:ext>
            </a:extLst>
          </p:cNvPr>
          <p:cNvSpPr/>
          <p:nvPr/>
        </p:nvSpPr>
        <p:spPr>
          <a:xfrm>
            <a:off x="9018487" y="2262811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06E69F-205F-9A5E-034E-BE9D6BBFA1CD}"/>
              </a:ext>
            </a:extLst>
          </p:cNvPr>
          <p:cNvSpPr/>
          <p:nvPr/>
        </p:nvSpPr>
        <p:spPr>
          <a:xfrm>
            <a:off x="7976659" y="3421049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0F2D86-0376-BE74-6217-2D4EE4D150B8}"/>
              </a:ext>
            </a:extLst>
          </p:cNvPr>
          <p:cNvSpPr/>
          <p:nvPr/>
        </p:nvSpPr>
        <p:spPr>
          <a:xfrm>
            <a:off x="8890860" y="3289524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FED460-84ED-D947-9CF0-43329F238674}"/>
              </a:ext>
            </a:extLst>
          </p:cNvPr>
          <p:cNvSpPr/>
          <p:nvPr/>
        </p:nvSpPr>
        <p:spPr>
          <a:xfrm>
            <a:off x="9020141" y="3830973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64A3A3-5FD7-091E-1209-F0CF1674CBD7}"/>
              </a:ext>
            </a:extLst>
          </p:cNvPr>
          <p:cNvSpPr/>
          <p:nvPr/>
        </p:nvSpPr>
        <p:spPr>
          <a:xfrm>
            <a:off x="9516797" y="3360610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783740-A1B6-D00F-B473-55942AD76748}"/>
              </a:ext>
            </a:extLst>
          </p:cNvPr>
          <p:cNvSpPr/>
          <p:nvPr/>
        </p:nvSpPr>
        <p:spPr>
          <a:xfrm>
            <a:off x="9237472" y="4367032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018A96-4B0D-4504-5512-8B958DBEB0DA}"/>
              </a:ext>
            </a:extLst>
          </p:cNvPr>
          <p:cNvSpPr/>
          <p:nvPr/>
        </p:nvSpPr>
        <p:spPr>
          <a:xfrm>
            <a:off x="10146144" y="4203703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60"/>
    </mc:Choice>
    <mc:Fallback xmlns="">
      <p:transition spd="slow" advTm="447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dar chart&#10;&#10;Description automatically generated with medium confidence">
            <a:extLst>
              <a:ext uri="{FF2B5EF4-FFF2-40B4-BE49-F238E27FC236}">
                <a16:creationId xmlns:a16="http://schemas.microsoft.com/office/drawing/2014/main" id="{7A67E093-9CD3-5671-F5F6-998BF3B79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/>
          <a:stretch/>
        </p:blipFill>
        <p:spPr>
          <a:xfrm>
            <a:off x="6686694" y="1084881"/>
            <a:ext cx="4449618" cy="371806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BBD4C3-0F42-72FA-685A-986FCC110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262B-6090-7AF7-1F25-51A23002D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475" y="5872975"/>
            <a:ext cx="9143048" cy="808426"/>
          </a:xfrm>
        </p:spPr>
        <p:txBody>
          <a:bodyPr/>
          <a:lstStyle/>
          <a:p>
            <a:pPr algn="l"/>
            <a:r>
              <a:rPr lang="en-AU" i="0" dirty="0" err="1"/>
              <a:t>Bhawalkar</a:t>
            </a:r>
            <a:r>
              <a:rPr lang="en-AU" i="0" dirty="0"/>
              <a:t>, </a:t>
            </a:r>
            <a:r>
              <a:rPr lang="en-AU" i="0" dirty="0" err="1"/>
              <a:t>Kshipra</a:t>
            </a:r>
            <a:r>
              <a:rPr lang="en-AU" i="0" dirty="0"/>
              <a:t>, et al. "Preventing </a:t>
            </a:r>
            <a:r>
              <a:rPr lang="en-AU" i="0" dirty="0" err="1"/>
              <a:t>unraveling</a:t>
            </a:r>
            <a:r>
              <a:rPr lang="en-AU" i="0" dirty="0"/>
              <a:t> in social networks: the anchored k-core problem." </a:t>
            </a:r>
            <a:r>
              <a:rPr lang="en-AU" dirty="0"/>
              <a:t>SIAM Journal on Discrete Mathematics</a:t>
            </a:r>
            <a:r>
              <a:rPr lang="en-AU" i="0" dirty="0"/>
              <a:t> 29.3 (2015): 1452-1475.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15" name="矩形 165">
            <a:extLst>
              <a:ext uri="{FF2B5EF4-FFF2-40B4-BE49-F238E27FC236}">
                <a16:creationId xmlns:a16="http://schemas.microsoft.com/office/drawing/2014/main" id="{21EE9121-32EB-FB8E-FB9C-7CA2E5D09B75}"/>
              </a:ext>
            </a:extLst>
          </p:cNvPr>
          <p:cNvSpPr/>
          <p:nvPr/>
        </p:nvSpPr>
        <p:spPr>
          <a:xfrm>
            <a:off x="7189720" y="4881823"/>
            <a:ext cx="389332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anchored</a:t>
            </a:r>
            <a:r>
              <a:rPr lang="zh-CN" altLang="en-US" sz="2400" dirty="0"/>
              <a:t> </a:t>
            </a:r>
            <a:r>
              <a:rPr lang="en-US" altLang="zh-CN" sz="2400" dirty="0"/>
              <a:t>3-core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411566E-0A43-DE14-CDA1-20614253E1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r="3333"/>
          <a:stretch/>
        </p:blipFill>
        <p:spPr>
          <a:xfrm>
            <a:off x="6695262" y="1007391"/>
            <a:ext cx="4045060" cy="3866243"/>
          </a:xfrm>
          <a:prstGeom prst="rect">
            <a:avLst/>
          </a:prstGeom>
        </p:spPr>
      </p:pic>
      <p:sp>
        <p:nvSpPr>
          <p:cNvPr id="10" name="矩形 165">
            <a:extLst>
              <a:ext uri="{FF2B5EF4-FFF2-40B4-BE49-F238E27FC236}">
                <a16:creationId xmlns:a16="http://schemas.microsoft.com/office/drawing/2014/main" id="{95806E17-4009-3003-BB17-D8337EF3D544}"/>
              </a:ext>
            </a:extLst>
          </p:cNvPr>
          <p:cNvSpPr/>
          <p:nvPr/>
        </p:nvSpPr>
        <p:spPr>
          <a:xfrm>
            <a:off x="1055688" y="1592944"/>
            <a:ext cx="5487987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CN" sz="2400" b="1" dirty="0"/>
              <a:t>Anchored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K-core:</a:t>
            </a:r>
            <a:r>
              <a:rPr lang="en-US" altLang="zh-CN" sz="2400" dirty="0"/>
              <a:t> </a:t>
            </a:r>
            <a:r>
              <a:rPr lang="zh-CN" altLang="en-US" sz="2400" dirty="0"/>
              <a:t> </a:t>
            </a:r>
            <a:endParaRPr lang="en-AU" altLang="zh-CN" sz="2400" dirty="0"/>
          </a:p>
          <a:p>
            <a:endParaRPr lang="en-AU" altLang="zh-CN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Relaxes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degree</a:t>
            </a:r>
            <a:r>
              <a:rPr lang="zh-CN" altLang="en-US" sz="2400" dirty="0"/>
              <a:t> </a:t>
            </a:r>
            <a:r>
              <a:rPr lang="en-US" altLang="zh-CN" sz="2400" dirty="0"/>
              <a:t>constraints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some</a:t>
            </a:r>
            <a:r>
              <a:rPr lang="zh-CN" altLang="en-US" sz="2400" dirty="0"/>
              <a:t> </a:t>
            </a:r>
            <a:r>
              <a:rPr lang="en-US" altLang="zh-CN" sz="2400" dirty="0"/>
              <a:t>”anchor”</a:t>
            </a:r>
            <a:r>
              <a:rPr lang="zh-CN" altLang="en-US" sz="2400" dirty="0"/>
              <a:t> </a:t>
            </a:r>
            <a:r>
              <a:rPr lang="en-US" altLang="zh-CN" sz="2400" dirty="0"/>
              <a:t>vertices</a:t>
            </a:r>
          </a:p>
          <a:p>
            <a:endParaRPr lang="en-AU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Maximize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size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resulting</a:t>
            </a:r>
            <a:r>
              <a:rPr lang="zh-CN" altLang="en-US" sz="2400" dirty="0"/>
              <a:t> </a:t>
            </a:r>
            <a:r>
              <a:rPr lang="en-US" altLang="zh-CN" sz="2400" dirty="0"/>
              <a:t>k-core</a:t>
            </a:r>
            <a:endParaRPr lang="en-AU" altLang="zh-CN" sz="24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C11AAB-2FA5-D556-66E3-7C2E95E0FC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" r="7565"/>
          <a:stretch/>
        </p:blipFill>
        <p:spPr>
          <a:xfrm>
            <a:off x="6838219" y="1073740"/>
            <a:ext cx="3893320" cy="384717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144122B-9988-732F-0F09-A8829DE30317}"/>
              </a:ext>
            </a:extLst>
          </p:cNvPr>
          <p:cNvSpPr/>
          <p:nvPr/>
        </p:nvSpPr>
        <p:spPr>
          <a:xfrm>
            <a:off x="7495750" y="2776600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93CA84-FB20-4716-483F-8A06CF939F78}"/>
              </a:ext>
            </a:extLst>
          </p:cNvPr>
          <p:cNvSpPr/>
          <p:nvPr/>
        </p:nvSpPr>
        <p:spPr>
          <a:xfrm>
            <a:off x="8249274" y="2642483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19D1BE-7246-A988-B006-6E1A8132DD04}"/>
              </a:ext>
            </a:extLst>
          </p:cNvPr>
          <p:cNvSpPr/>
          <p:nvPr/>
        </p:nvSpPr>
        <p:spPr>
          <a:xfrm>
            <a:off x="9020102" y="2264505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749AFED-84FD-B074-F727-B7F0EC5357F4}"/>
              </a:ext>
            </a:extLst>
          </p:cNvPr>
          <p:cNvSpPr/>
          <p:nvPr/>
        </p:nvSpPr>
        <p:spPr>
          <a:xfrm>
            <a:off x="7990800" y="3410217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97D9AA-A175-B00E-BEEC-9BB745935C98}"/>
              </a:ext>
            </a:extLst>
          </p:cNvPr>
          <p:cNvSpPr/>
          <p:nvPr/>
        </p:nvSpPr>
        <p:spPr>
          <a:xfrm>
            <a:off x="8892475" y="3278692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1D6CA30-8E0B-DAF1-A600-40569949B713}"/>
              </a:ext>
            </a:extLst>
          </p:cNvPr>
          <p:cNvSpPr/>
          <p:nvPr/>
        </p:nvSpPr>
        <p:spPr>
          <a:xfrm>
            <a:off x="9021756" y="3820141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214CE1-8855-7C00-1758-EB54AFE7930A}"/>
              </a:ext>
            </a:extLst>
          </p:cNvPr>
          <p:cNvSpPr/>
          <p:nvPr/>
        </p:nvSpPr>
        <p:spPr>
          <a:xfrm>
            <a:off x="9518412" y="3349778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0C22CF-A569-8FCB-7FB0-1B95A48695A3}"/>
              </a:ext>
            </a:extLst>
          </p:cNvPr>
          <p:cNvSpPr/>
          <p:nvPr/>
        </p:nvSpPr>
        <p:spPr>
          <a:xfrm>
            <a:off x="9239087" y="4356200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77BAF1-651F-8FE0-8702-3881EE23AB41}"/>
              </a:ext>
            </a:extLst>
          </p:cNvPr>
          <p:cNvSpPr/>
          <p:nvPr/>
        </p:nvSpPr>
        <p:spPr>
          <a:xfrm>
            <a:off x="10147759" y="4192871"/>
            <a:ext cx="278951" cy="2789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298742-76DE-2E4D-BDC0-842F8B4E3452}"/>
              </a:ext>
            </a:extLst>
          </p:cNvPr>
          <p:cNvSpPr/>
          <p:nvPr/>
        </p:nvSpPr>
        <p:spPr>
          <a:xfrm>
            <a:off x="8262792" y="1312330"/>
            <a:ext cx="278951" cy="2789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53A0CF-36A1-7FF4-C09A-99B12AF1EDA0}"/>
              </a:ext>
            </a:extLst>
          </p:cNvPr>
          <p:cNvSpPr/>
          <p:nvPr/>
        </p:nvSpPr>
        <p:spPr>
          <a:xfrm>
            <a:off x="10404628" y="2903503"/>
            <a:ext cx="278951" cy="2789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3D2212-502D-CB28-4A31-A6138334ED4C}"/>
              </a:ext>
            </a:extLst>
          </p:cNvPr>
          <p:cNvSpPr/>
          <p:nvPr/>
        </p:nvSpPr>
        <p:spPr>
          <a:xfrm>
            <a:off x="7139386" y="1807322"/>
            <a:ext cx="278951" cy="27895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3DE356-A5BA-0523-1B2C-5AF87E728CCC}"/>
              </a:ext>
            </a:extLst>
          </p:cNvPr>
          <p:cNvSpPr/>
          <p:nvPr/>
        </p:nvSpPr>
        <p:spPr>
          <a:xfrm>
            <a:off x="6853174" y="3160892"/>
            <a:ext cx="278951" cy="27895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D918C4-03A2-25FE-B076-15A2FEA8AA22}"/>
              </a:ext>
            </a:extLst>
          </p:cNvPr>
          <p:cNvSpPr/>
          <p:nvPr/>
        </p:nvSpPr>
        <p:spPr>
          <a:xfrm>
            <a:off x="7446197" y="4066334"/>
            <a:ext cx="278951" cy="27895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E72576-A3A6-9CD1-DE06-A798F46140B3}"/>
              </a:ext>
            </a:extLst>
          </p:cNvPr>
          <p:cNvSpPr/>
          <p:nvPr/>
        </p:nvSpPr>
        <p:spPr>
          <a:xfrm>
            <a:off x="9913222" y="2526678"/>
            <a:ext cx="278951" cy="27895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98F477C-1DA1-535B-273D-D4F203AB5A9B}"/>
              </a:ext>
            </a:extLst>
          </p:cNvPr>
          <p:cNvSpPr/>
          <p:nvPr/>
        </p:nvSpPr>
        <p:spPr>
          <a:xfrm>
            <a:off x="8165738" y="4458649"/>
            <a:ext cx="278951" cy="27895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78"/>
    </mc:Choice>
    <mc:Fallback xmlns="">
      <p:transition spd="slow" advTm="548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7731C-30F3-C24F-9082-AC8460C2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84530B40-EF9D-46C9-A58F-B0B5E3B38782}"/>
                  </a:ext>
                </a:extLst>
              </p:cNvPr>
              <p:cNvSpPr/>
              <p:nvPr/>
            </p:nvSpPr>
            <p:spPr>
              <a:xfrm>
                <a:off x="925927" y="1112094"/>
                <a:ext cx="10421524" cy="1752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r>
                  <a:rPr lang="en-US" altLang="zh-CN" sz="2400" b="1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2400" b="1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b="1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b="1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b="1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Given a bipartite graph G and degree constraints 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baseline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an (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 of 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𝐺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altLang="zh-CN" sz="2400" b="0" i="0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baseline="0" smtClean="0">
                            <a:latin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sub>
                    </m:sSub>
                    <m:r>
                      <a:rPr lang="en-US" altLang="zh-CN" sz="24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u="none" strike="noStrike" baseline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b="0" i="1" u="none" strike="noStrike" baseline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zh-CN" altLang="en-US" sz="24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each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u="none" strike="noStrike" baseline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4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baseline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altLang="zh-CN" sz="2400" b="0" i="1" u="none" strike="noStrike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each 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𝑣 ∈ 𝐿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zh-CN" altLang="en-US" sz="2400" b="0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baseline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US" altLang="zh-CN" sz="2400" b="1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maximal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if any </a:t>
                </a:r>
                <a:r>
                  <a:rPr lang="en-US" altLang="zh-CN" sz="2400" b="0" i="0" u="none" strike="noStrike" baseline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supergraph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𝐺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not an (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)-core.</a:t>
                </a: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84530B40-EF9D-46C9-A58F-B0B5E3B38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27" y="1112094"/>
                <a:ext cx="10421524" cy="1752339"/>
              </a:xfrm>
              <a:prstGeom prst="rect">
                <a:avLst/>
              </a:prstGeom>
              <a:blipFill>
                <a:blip r:embed="rId5"/>
                <a:stretch>
                  <a:fillRect l="-852" t="-2878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图形 234">
            <a:extLst>
              <a:ext uri="{FF2B5EF4-FFF2-40B4-BE49-F238E27FC236}">
                <a16:creationId xmlns:a16="http://schemas.microsoft.com/office/drawing/2014/main" id="{A59D1266-A56C-EE63-CD9A-79F8F3EF1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4356" y="5604624"/>
            <a:ext cx="479747" cy="479747"/>
          </a:xfrm>
          <a:prstGeom prst="rect">
            <a:avLst/>
          </a:prstGeom>
        </p:spPr>
      </p:pic>
      <p:pic>
        <p:nvPicPr>
          <p:cNvPr id="80" name="图形 235">
            <a:extLst>
              <a:ext uri="{FF2B5EF4-FFF2-40B4-BE49-F238E27FC236}">
                <a16:creationId xmlns:a16="http://schemas.microsoft.com/office/drawing/2014/main" id="{75706A5C-2BEF-9D98-C66C-4BAE16CBB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623" y="5592716"/>
            <a:ext cx="479749" cy="479749"/>
          </a:xfrm>
          <a:prstGeom prst="rect">
            <a:avLst/>
          </a:prstGeom>
        </p:spPr>
      </p:pic>
      <p:pic>
        <p:nvPicPr>
          <p:cNvPr id="81" name="图形 236">
            <a:extLst>
              <a:ext uri="{FF2B5EF4-FFF2-40B4-BE49-F238E27FC236}">
                <a16:creationId xmlns:a16="http://schemas.microsoft.com/office/drawing/2014/main" id="{3C61369C-5AF2-98C5-EB04-DDF472F1C9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88029" y="5604623"/>
            <a:ext cx="479749" cy="479749"/>
          </a:xfrm>
          <a:prstGeom prst="rect">
            <a:avLst/>
          </a:prstGeom>
        </p:spPr>
      </p:pic>
      <p:pic>
        <p:nvPicPr>
          <p:cNvPr id="82" name="图形 248">
            <a:extLst>
              <a:ext uri="{FF2B5EF4-FFF2-40B4-BE49-F238E27FC236}">
                <a16:creationId xmlns:a16="http://schemas.microsoft.com/office/drawing/2014/main" id="{A094BE8D-BBF9-CBF7-FDFA-727D72AEAF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01788" y="5597969"/>
            <a:ext cx="473046" cy="473046"/>
          </a:xfrm>
          <a:prstGeom prst="rect">
            <a:avLst/>
          </a:prstGeom>
        </p:spPr>
      </p:pic>
      <p:pic>
        <p:nvPicPr>
          <p:cNvPr id="83" name="图形 250">
            <a:extLst>
              <a:ext uri="{FF2B5EF4-FFF2-40B4-BE49-F238E27FC236}">
                <a16:creationId xmlns:a16="http://schemas.microsoft.com/office/drawing/2014/main" id="{530A488A-922E-3DFC-D00E-EA02F6D747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00495" y="3480171"/>
            <a:ext cx="483903" cy="483903"/>
          </a:xfrm>
          <a:prstGeom prst="rect">
            <a:avLst/>
          </a:prstGeom>
        </p:spPr>
      </p:pic>
      <p:sp>
        <p:nvSpPr>
          <p:cNvPr id="84" name="Oval 68">
            <a:extLst>
              <a:ext uri="{FF2B5EF4-FFF2-40B4-BE49-F238E27FC236}">
                <a16:creationId xmlns:a16="http://schemas.microsoft.com/office/drawing/2014/main" id="{6F2F429B-7C97-E85A-2B38-045C40223504}"/>
              </a:ext>
            </a:extLst>
          </p:cNvPr>
          <p:cNvSpPr/>
          <p:nvPr/>
        </p:nvSpPr>
        <p:spPr>
          <a:xfrm flipH="1">
            <a:off x="4230010" y="3953098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70">
            <a:extLst>
              <a:ext uri="{FF2B5EF4-FFF2-40B4-BE49-F238E27FC236}">
                <a16:creationId xmlns:a16="http://schemas.microsoft.com/office/drawing/2014/main" id="{1EAD0808-8431-1BDD-C28B-EDB913DE52DE}"/>
              </a:ext>
            </a:extLst>
          </p:cNvPr>
          <p:cNvSpPr/>
          <p:nvPr/>
        </p:nvSpPr>
        <p:spPr>
          <a:xfrm flipH="1">
            <a:off x="4944901" y="3953098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72">
            <a:extLst>
              <a:ext uri="{FF2B5EF4-FFF2-40B4-BE49-F238E27FC236}">
                <a16:creationId xmlns:a16="http://schemas.microsoft.com/office/drawing/2014/main" id="{09139161-2E84-360C-CCEE-0D426C1F3C4B}"/>
              </a:ext>
            </a:extLst>
          </p:cNvPr>
          <p:cNvSpPr/>
          <p:nvPr/>
        </p:nvSpPr>
        <p:spPr>
          <a:xfrm flipH="1">
            <a:off x="5659792" y="3953098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图形 252">
            <a:extLst>
              <a:ext uri="{FF2B5EF4-FFF2-40B4-BE49-F238E27FC236}">
                <a16:creationId xmlns:a16="http://schemas.microsoft.com/office/drawing/2014/main" id="{ACF0E26A-FC5F-A02A-567E-30E0526FAE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38422" y="5589284"/>
            <a:ext cx="471600" cy="471600"/>
          </a:xfrm>
          <a:prstGeom prst="rect">
            <a:avLst/>
          </a:prstGeom>
        </p:spPr>
      </p:pic>
      <p:sp>
        <p:nvSpPr>
          <p:cNvPr id="88" name="Oval 74">
            <a:extLst>
              <a:ext uri="{FF2B5EF4-FFF2-40B4-BE49-F238E27FC236}">
                <a16:creationId xmlns:a16="http://schemas.microsoft.com/office/drawing/2014/main" id="{1634C5EC-E438-D2C7-786E-ECE319815DF4}"/>
              </a:ext>
            </a:extLst>
          </p:cNvPr>
          <p:cNvSpPr/>
          <p:nvPr/>
        </p:nvSpPr>
        <p:spPr>
          <a:xfrm rot="21293620" flipH="1">
            <a:off x="4604046" y="5379475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图形 253">
            <a:extLst>
              <a:ext uri="{FF2B5EF4-FFF2-40B4-BE49-F238E27FC236}">
                <a16:creationId xmlns:a16="http://schemas.microsoft.com/office/drawing/2014/main" id="{241BC76E-DAEB-0484-4BA3-E72E2BAAA0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17300" y="5580135"/>
            <a:ext cx="471600" cy="471600"/>
          </a:xfrm>
          <a:prstGeom prst="rect">
            <a:avLst/>
          </a:prstGeom>
        </p:spPr>
      </p:pic>
      <p:sp>
        <p:nvSpPr>
          <p:cNvPr id="90" name="Oval 76">
            <a:extLst>
              <a:ext uri="{FF2B5EF4-FFF2-40B4-BE49-F238E27FC236}">
                <a16:creationId xmlns:a16="http://schemas.microsoft.com/office/drawing/2014/main" id="{596064BA-FFC4-8976-6992-F57BEB3F92EF}"/>
              </a:ext>
            </a:extLst>
          </p:cNvPr>
          <p:cNvSpPr/>
          <p:nvPr/>
        </p:nvSpPr>
        <p:spPr>
          <a:xfrm rot="21293620" flipH="1">
            <a:off x="3977610" y="5379475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1" name="图形 254">
            <a:extLst>
              <a:ext uri="{FF2B5EF4-FFF2-40B4-BE49-F238E27FC236}">
                <a16:creationId xmlns:a16="http://schemas.microsoft.com/office/drawing/2014/main" id="{24948972-7B4C-94C1-3809-EF46183B53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59544" y="5584073"/>
            <a:ext cx="471600" cy="471600"/>
          </a:xfrm>
          <a:prstGeom prst="rect">
            <a:avLst/>
          </a:prstGeom>
        </p:spPr>
      </p:pic>
      <p:sp>
        <p:nvSpPr>
          <p:cNvPr id="92" name="Oval 78">
            <a:extLst>
              <a:ext uri="{FF2B5EF4-FFF2-40B4-BE49-F238E27FC236}">
                <a16:creationId xmlns:a16="http://schemas.microsoft.com/office/drawing/2014/main" id="{4C7FDF16-1B89-BF08-3CB9-BA8FD232DB16}"/>
              </a:ext>
            </a:extLst>
          </p:cNvPr>
          <p:cNvSpPr/>
          <p:nvPr/>
        </p:nvSpPr>
        <p:spPr>
          <a:xfrm rot="21293620" flipH="1">
            <a:off x="5230482" y="5379475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3" name="Straight Connector 13">
            <a:extLst>
              <a:ext uri="{FF2B5EF4-FFF2-40B4-BE49-F238E27FC236}">
                <a16:creationId xmlns:a16="http://schemas.microsoft.com/office/drawing/2014/main" id="{7A57D7C3-B1E5-EF68-9AA5-246C8C2D72AC}"/>
              </a:ext>
            </a:extLst>
          </p:cNvPr>
          <p:cNvCxnSpPr>
            <a:cxnSpLocks/>
            <a:stCxn id="86" idx="4"/>
            <a:endCxn id="129" idx="7"/>
          </p:cNvCxnSpPr>
          <p:nvPr/>
        </p:nvCxnSpPr>
        <p:spPr>
          <a:xfrm>
            <a:off x="5737192" y="4107898"/>
            <a:ext cx="2019635" cy="128752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3">
            <a:extLst>
              <a:ext uri="{FF2B5EF4-FFF2-40B4-BE49-F238E27FC236}">
                <a16:creationId xmlns:a16="http://schemas.microsoft.com/office/drawing/2014/main" id="{216D7D0C-7EE1-2443-7154-5F07125C4217}"/>
              </a:ext>
            </a:extLst>
          </p:cNvPr>
          <p:cNvCxnSpPr>
            <a:cxnSpLocks/>
            <a:stCxn id="126" idx="4"/>
            <a:endCxn id="128" idx="0"/>
          </p:cNvCxnSpPr>
          <p:nvPr/>
        </p:nvCxnSpPr>
        <p:spPr>
          <a:xfrm flipH="1">
            <a:off x="3429055" y="4106935"/>
            <a:ext cx="163945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58">
            <a:extLst>
              <a:ext uri="{FF2B5EF4-FFF2-40B4-BE49-F238E27FC236}">
                <a16:creationId xmlns:a16="http://schemas.microsoft.com/office/drawing/2014/main" id="{2215CA05-AA2F-DE7E-82AF-F2495A53B589}"/>
              </a:ext>
            </a:extLst>
          </p:cNvPr>
          <p:cNvCxnSpPr>
            <a:cxnSpLocks/>
            <a:stCxn id="84" idx="4"/>
            <a:endCxn id="92" idx="0"/>
          </p:cNvCxnSpPr>
          <p:nvPr/>
        </p:nvCxnSpPr>
        <p:spPr>
          <a:xfrm>
            <a:off x="4307410" y="4107898"/>
            <a:ext cx="993583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60">
            <a:extLst>
              <a:ext uri="{FF2B5EF4-FFF2-40B4-BE49-F238E27FC236}">
                <a16:creationId xmlns:a16="http://schemas.microsoft.com/office/drawing/2014/main" id="{90671C54-DB7E-034E-4C86-53799F6B5E7A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>
            <a:off x="5022301" y="4107898"/>
            <a:ext cx="278692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64">
            <a:extLst>
              <a:ext uri="{FF2B5EF4-FFF2-40B4-BE49-F238E27FC236}">
                <a16:creationId xmlns:a16="http://schemas.microsoft.com/office/drawing/2014/main" id="{7E975344-F0A0-7FAE-F6F8-C85C6C3D6FD9}"/>
              </a:ext>
            </a:extLst>
          </p:cNvPr>
          <p:cNvCxnSpPr>
            <a:cxnSpLocks/>
            <a:stCxn id="86" idx="4"/>
            <a:endCxn id="92" idx="0"/>
          </p:cNvCxnSpPr>
          <p:nvPr/>
        </p:nvCxnSpPr>
        <p:spPr>
          <a:xfrm flipH="1">
            <a:off x="5300993" y="4107898"/>
            <a:ext cx="436199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56">
            <a:extLst>
              <a:ext uri="{FF2B5EF4-FFF2-40B4-BE49-F238E27FC236}">
                <a16:creationId xmlns:a16="http://schemas.microsoft.com/office/drawing/2014/main" id="{D5BFDCB2-6027-8063-6229-1229B9BF5DCD}"/>
              </a:ext>
            </a:extLst>
          </p:cNvPr>
          <p:cNvCxnSpPr>
            <a:cxnSpLocks/>
            <a:stCxn id="85" idx="4"/>
            <a:endCxn id="88" idx="0"/>
          </p:cNvCxnSpPr>
          <p:nvPr/>
        </p:nvCxnSpPr>
        <p:spPr>
          <a:xfrm flipH="1">
            <a:off x="4674557" y="4107898"/>
            <a:ext cx="347744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57">
            <a:extLst>
              <a:ext uri="{FF2B5EF4-FFF2-40B4-BE49-F238E27FC236}">
                <a16:creationId xmlns:a16="http://schemas.microsoft.com/office/drawing/2014/main" id="{9BDE3214-28C5-F2F4-4959-001DF0EECD4F}"/>
              </a:ext>
            </a:extLst>
          </p:cNvPr>
          <p:cNvCxnSpPr>
            <a:cxnSpLocks/>
            <a:stCxn id="85" idx="4"/>
            <a:endCxn id="90" idx="0"/>
          </p:cNvCxnSpPr>
          <p:nvPr/>
        </p:nvCxnSpPr>
        <p:spPr>
          <a:xfrm flipH="1">
            <a:off x="4048121" y="4107898"/>
            <a:ext cx="974180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59">
            <a:extLst>
              <a:ext uri="{FF2B5EF4-FFF2-40B4-BE49-F238E27FC236}">
                <a16:creationId xmlns:a16="http://schemas.microsoft.com/office/drawing/2014/main" id="{846B68D1-80F8-E11C-98E0-7B88A76FEF42}"/>
              </a:ext>
            </a:extLst>
          </p:cNvPr>
          <p:cNvCxnSpPr>
            <a:cxnSpLocks/>
            <a:stCxn id="84" idx="4"/>
            <a:endCxn id="90" idx="0"/>
          </p:cNvCxnSpPr>
          <p:nvPr/>
        </p:nvCxnSpPr>
        <p:spPr>
          <a:xfrm flipH="1">
            <a:off x="4048121" y="4107898"/>
            <a:ext cx="259289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61">
            <a:extLst>
              <a:ext uri="{FF2B5EF4-FFF2-40B4-BE49-F238E27FC236}">
                <a16:creationId xmlns:a16="http://schemas.microsoft.com/office/drawing/2014/main" id="{326CC5AD-3C33-9D80-94E3-E3E1C7D1A25C}"/>
              </a:ext>
            </a:extLst>
          </p:cNvPr>
          <p:cNvCxnSpPr>
            <a:cxnSpLocks/>
            <a:stCxn id="84" idx="4"/>
            <a:endCxn id="88" idx="0"/>
          </p:cNvCxnSpPr>
          <p:nvPr/>
        </p:nvCxnSpPr>
        <p:spPr>
          <a:xfrm>
            <a:off x="4307410" y="4107898"/>
            <a:ext cx="367147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63">
            <a:extLst>
              <a:ext uri="{FF2B5EF4-FFF2-40B4-BE49-F238E27FC236}">
                <a16:creationId xmlns:a16="http://schemas.microsoft.com/office/drawing/2014/main" id="{1A26534F-25B3-D91E-E598-F802309B89DB}"/>
              </a:ext>
            </a:extLst>
          </p:cNvPr>
          <p:cNvCxnSpPr>
            <a:cxnSpLocks/>
            <a:stCxn id="86" idx="4"/>
            <a:endCxn id="90" idx="0"/>
          </p:cNvCxnSpPr>
          <p:nvPr/>
        </p:nvCxnSpPr>
        <p:spPr>
          <a:xfrm flipH="1">
            <a:off x="4048121" y="4107898"/>
            <a:ext cx="1689071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65">
            <a:extLst>
              <a:ext uri="{FF2B5EF4-FFF2-40B4-BE49-F238E27FC236}">
                <a16:creationId xmlns:a16="http://schemas.microsoft.com/office/drawing/2014/main" id="{178D2448-5C31-FED9-D1FA-6D5B9236CA5D}"/>
              </a:ext>
            </a:extLst>
          </p:cNvPr>
          <p:cNvCxnSpPr>
            <a:cxnSpLocks/>
            <a:stCxn id="86" idx="4"/>
            <a:endCxn id="88" idx="0"/>
          </p:cNvCxnSpPr>
          <p:nvPr/>
        </p:nvCxnSpPr>
        <p:spPr>
          <a:xfrm flipH="1">
            <a:off x="4674557" y="4107898"/>
            <a:ext cx="1062635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62">
            <a:extLst>
              <a:ext uri="{FF2B5EF4-FFF2-40B4-BE49-F238E27FC236}">
                <a16:creationId xmlns:a16="http://schemas.microsoft.com/office/drawing/2014/main" id="{8B9B8EBF-D4B0-335A-D308-4C91D03BA39B}"/>
              </a:ext>
            </a:extLst>
          </p:cNvPr>
          <p:cNvCxnSpPr>
            <a:cxnSpLocks/>
            <a:stCxn id="86" idx="4"/>
            <a:endCxn id="121" idx="0"/>
          </p:cNvCxnSpPr>
          <p:nvPr/>
        </p:nvCxnSpPr>
        <p:spPr>
          <a:xfrm>
            <a:off x="5737192" y="4107898"/>
            <a:ext cx="190237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66">
            <a:extLst>
              <a:ext uri="{FF2B5EF4-FFF2-40B4-BE49-F238E27FC236}">
                <a16:creationId xmlns:a16="http://schemas.microsoft.com/office/drawing/2014/main" id="{1965BFC8-C65C-81E5-E1D3-C7F24AB5FACA}"/>
              </a:ext>
            </a:extLst>
          </p:cNvPr>
          <p:cNvCxnSpPr>
            <a:cxnSpLocks/>
            <a:stCxn id="85" idx="4"/>
            <a:endCxn id="121" idx="0"/>
          </p:cNvCxnSpPr>
          <p:nvPr/>
        </p:nvCxnSpPr>
        <p:spPr>
          <a:xfrm>
            <a:off x="5022301" y="4107898"/>
            <a:ext cx="905128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67">
            <a:extLst>
              <a:ext uri="{FF2B5EF4-FFF2-40B4-BE49-F238E27FC236}">
                <a16:creationId xmlns:a16="http://schemas.microsoft.com/office/drawing/2014/main" id="{4CD2048C-EB7E-41AC-FDAF-5EFD193A52DB}"/>
              </a:ext>
            </a:extLst>
          </p:cNvPr>
          <p:cNvCxnSpPr>
            <a:cxnSpLocks/>
            <a:stCxn id="84" idx="4"/>
            <a:endCxn id="121" idx="0"/>
          </p:cNvCxnSpPr>
          <p:nvPr/>
        </p:nvCxnSpPr>
        <p:spPr>
          <a:xfrm>
            <a:off x="4307410" y="4107898"/>
            <a:ext cx="1620019" cy="127188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4">
            <a:extLst>
              <a:ext uri="{FF2B5EF4-FFF2-40B4-BE49-F238E27FC236}">
                <a16:creationId xmlns:a16="http://schemas.microsoft.com/office/drawing/2014/main" id="{46E37847-80A6-BE66-5A92-0D88A1486523}"/>
              </a:ext>
            </a:extLst>
          </p:cNvPr>
          <p:cNvCxnSpPr>
            <a:cxnSpLocks/>
            <a:stCxn id="86" idx="4"/>
            <a:endCxn id="139" idx="0"/>
          </p:cNvCxnSpPr>
          <p:nvPr/>
        </p:nvCxnSpPr>
        <p:spPr>
          <a:xfrm>
            <a:off x="5737192" y="4107898"/>
            <a:ext cx="823080" cy="126499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23">
            <a:extLst>
              <a:ext uri="{FF2B5EF4-FFF2-40B4-BE49-F238E27FC236}">
                <a16:creationId xmlns:a16="http://schemas.microsoft.com/office/drawing/2014/main" id="{4371AA7F-2A4D-CEDC-A8E2-A10191F165C4}"/>
              </a:ext>
            </a:extLst>
          </p:cNvPr>
          <p:cNvCxnSpPr>
            <a:cxnSpLocks/>
            <a:stCxn id="85" idx="4"/>
            <a:endCxn id="139" idx="0"/>
          </p:cNvCxnSpPr>
          <p:nvPr/>
        </p:nvCxnSpPr>
        <p:spPr>
          <a:xfrm>
            <a:off x="5022301" y="4107898"/>
            <a:ext cx="1537971" cy="126499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341">
            <a:extLst>
              <a:ext uri="{FF2B5EF4-FFF2-40B4-BE49-F238E27FC236}">
                <a16:creationId xmlns:a16="http://schemas.microsoft.com/office/drawing/2014/main" id="{6E51E0AC-F9F9-E45E-FB4A-4DDFE723BA4A}"/>
              </a:ext>
            </a:extLst>
          </p:cNvPr>
          <p:cNvGrpSpPr/>
          <p:nvPr/>
        </p:nvGrpSpPr>
        <p:grpSpPr>
          <a:xfrm>
            <a:off x="3593000" y="4106935"/>
            <a:ext cx="1081557" cy="1272849"/>
            <a:chOff x="2974449" y="2664686"/>
            <a:chExt cx="637479" cy="711430"/>
          </a:xfrm>
        </p:grpSpPr>
        <p:cxnSp>
          <p:nvCxnSpPr>
            <p:cNvPr id="110" name="Straight Connector 6">
              <a:extLst>
                <a:ext uri="{FF2B5EF4-FFF2-40B4-BE49-F238E27FC236}">
                  <a16:creationId xmlns:a16="http://schemas.microsoft.com/office/drawing/2014/main" id="{074A7674-B815-EBDF-8D18-363836A1D4AA}"/>
                </a:ext>
              </a:extLst>
            </p:cNvPr>
            <p:cNvCxnSpPr>
              <a:cxnSpLocks/>
              <a:stCxn id="126" idx="4"/>
              <a:endCxn id="88" idx="0"/>
            </p:cNvCxnSpPr>
            <p:nvPr/>
          </p:nvCxnSpPr>
          <p:spPr>
            <a:xfrm>
              <a:off x="2974449" y="2664687"/>
              <a:ext cx="637479" cy="71142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2">
              <a:extLst>
                <a:ext uri="{FF2B5EF4-FFF2-40B4-BE49-F238E27FC236}">
                  <a16:creationId xmlns:a16="http://schemas.microsoft.com/office/drawing/2014/main" id="{FFC3E8B4-AAFF-D76F-D1D5-A27FBC80CC68}"/>
                </a:ext>
              </a:extLst>
            </p:cNvPr>
            <p:cNvCxnSpPr>
              <a:cxnSpLocks/>
              <a:stCxn id="126" idx="4"/>
              <a:endCxn id="90" idx="0"/>
            </p:cNvCxnSpPr>
            <p:nvPr/>
          </p:nvCxnSpPr>
          <p:spPr>
            <a:xfrm>
              <a:off x="2974449" y="2664686"/>
              <a:ext cx="268252" cy="71142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2">
            <a:extLst>
              <a:ext uri="{FF2B5EF4-FFF2-40B4-BE49-F238E27FC236}">
                <a16:creationId xmlns:a16="http://schemas.microsoft.com/office/drawing/2014/main" id="{67144110-371F-6AC0-68C6-4288CBA0D4A0}"/>
              </a:ext>
            </a:extLst>
          </p:cNvPr>
          <p:cNvCxnSpPr>
            <a:cxnSpLocks/>
            <a:stCxn id="137" idx="4"/>
            <a:endCxn id="127" idx="0"/>
          </p:cNvCxnSpPr>
          <p:nvPr/>
        </p:nvCxnSpPr>
        <p:spPr>
          <a:xfrm>
            <a:off x="6451601" y="4107897"/>
            <a:ext cx="734144" cy="126499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7">
            <a:extLst>
              <a:ext uri="{FF2B5EF4-FFF2-40B4-BE49-F238E27FC236}">
                <a16:creationId xmlns:a16="http://schemas.microsoft.com/office/drawing/2014/main" id="{1BD745CF-7D9C-6EF6-1662-60FBD13FE353}"/>
              </a:ext>
            </a:extLst>
          </p:cNvPr>
          <p:cNvCxnSpPr>
            <a:cxnSpLocks/>
            <a:stCxn id="140" idx="4"/>
            <a:endCxn id="127" idx="0"/>
          </p:cNvCxnSpPr>
          <p:nvPr/>
        </p:nvCxnSpPr>
        <p:spPr>
          <a:xfrm flipH="1">
            <a:off x="7185745" y="4106935"/>
            <a:ext cx="693712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8">
            <a:extLst>
              <a:ext uri="{FF2B5EF4-FFF2-40B4-BE49-F238E27FC236}">
                <a16:creationId xmlns:a16="http://schemas.microsoft.com/office/drawing/2014/main" id="{675A997A-559B-4A91-BF6B-0024EF93704E}"/>
              </a:ext>
            </a:extLst>
          </p:cNvPr>
          <p:cNvCxnSpPr>
            <a:cxnSpLocks/>
            <a:stCxn id="140" idx="4"/>
            <a:endCxn id="129" idx="0"/>
          </p:cNvCxnSpPr>
          <p:nvPr/>
        </p:nvCxnSpPr>
        <p:spPr>
          <a:xfrm flipH="1">
            <a:off x="7811216" y="4106935"/>
            <a:ext cx="68241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9">
            <a:extLst>
              <a:ext uri="{FF2B5EF4-FFF2-40B4-BE49-F238E27FC236}">
                <a16:creationId xmlns:a16="http://schemas.microsoft.com/office/drawing/2014/main" id="{F4722256-AA5A-22B0-9C92-188CDF12E535}"/>
              </a:ext>
            </a:extLst>
          </p:cNvPr>
          <p:cNvCxnSpPr>
            <a:cxnSpLocks/>
            <a:stCxn id="138" idx="4"/>
            <a:endCxn id="127" idx="0"/>
          </p:cNvCxnSpPr>
          <p:nvPr/>
        </p:nvCxnSpPr>
        <p:spPr>
          <a:xfrm>
            <a:off x="7165529" y="4106935"/>
            <a:ext cx="20216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0">
            <a:extLst>
              <a:ext uri="{FF2B5EF4-FFF2-40B4-BE49-F238E27FC236}">
                <a16:creationId xmlns:a16="http://schemas.microsoft.com/office/drawing/2014/main" id="{AD12DCC8-C1B2-AE08-DBF2-068690002C74}"/>
              </a:ext>
            </a:extLst>
          </p:cNvPr>
          <p:cNvCxnSpPr>
            <a:cxnSpLocks/>
            <a:stCxn id="138" idx="4"/>
            <a:endCxn id="129" idx="0"/>
          </p:cNvCxnSpPr>
          <p:nvPr/>
        </p:nvCxnSpPr>
        <p:spPr>
          <a:xfrm>
            <a:off x="7165529" y="4106935"/>
            <a:ext cx="645687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44">
            <a:extLst>
              <a:ext uri="{FF2B5EF4-FFF2-40B4-BE49-F238E27FC236}">
                <a16:creationId xmlns:a16="http://schemas.microsoft.com/office/drawing/2014/main" id="{E6293907-F127-4D8A-95DA-B97486032DAE}"/>
              </a:ext>
            </a:extLst>
          </p:cNvPr>
          <p:cNvCxnSpPr>
            <a:cxnSpLocks/>
            <a:stCxn id="130" idx="4"/>
            <a:endCxn id="127" idx="0"/>
          </p:cNvCxnSpPr>
          <p:nvPr/>
        </p:nvCxnSpPr>
        <p:spPr>
          <a:xfrm flipH="1">
            <a:off x="7185745" y="4106935"/>
            <a:ext cx="1407643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47">
            <a:extLst>
              <a:ext uri="{FF2B5EF4-FFF2-40B4-BE49-F238E27FC236}">
                <a16:creationId xmlns:a16="http://schemas.microsoft.com/office/drawing/2014/main" id="{1AB8D9F7-B42B-B1FF-7883-EF73967A1F93}"/>
              </a:ext>
            </a:extLst>
          </p:cNvPr>
          <p:cNvCxnSpPr>
            <a:cxnSpLocks/>
            <a:stCxn id="130" idx="4"/>
            <a:endCxn id="129" idx="0"/>
          </p:cNvCxnSpPr>
          <p:nvPr/>
        </p:nvCxnSpPr>
        <p:spPr>
          <a:xfrm flipH="1">
            <a:off x="7811216" y="4106935"/>
            <a:ext cx="782172" cy="12659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5">
            <a:extLst>
              <a:ext uri="{FF2B5EF4-FFF2-40B4-BE49-F238E27FC236}">
                <a16:creationId xmlns:a16="http://schemas.microsoft.com/office/drawing/2014/main" id="{6D980A57-3A2A-1D0F-109F-C3723EABBDE0}"/>
              </a:ext>
            </a:extLst>
          </p:cNvPr>
          <p:cNvCxnSpPr>
            <a:cxnSpLocks/>
            <a:stCxn id="137" idx="4"/>
            <a:endCxn id="129" idx="0"/>
          </p:cNvCxnSpPr>
          <p:nvPr/>
        </p:nvCxnSpPr>
        <p:spPr>
          <a:xfrm>
            <a:off x="6451601" y="4107897"/>
            <a:ext cx="1359615" cy="126499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图形 251">
            <a:extLst>
              <a:ext uri="{FF2B5EF4-FFF2-40B4-BE49-F238E27FC236}">
                <a16:creationId xmlns:a16="http://schemas.microsoft.com/office/drawing/2014/main" id="{59716E2D-03AB-52F4-697B-4E671590E16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680666" y="5580135"/>
            <a:ext cx="471600" cy="471600"/>
          </a:xfrm>
          <a:prstGeom prst="rect">
            <a:avLst/>
          </a:prstGeom>
        </p:spPr>
      </p:pic>
      <p:sp>
        <p:nvSpPr>
          <p:cNvPr id="121" name="Oval 80">
            <a:extLst>
              <a:ext uri="{FF2B5EF4-FFF2-40B4-BE49-F238E27FC236}">
                <a16:creationId xmlns:a16="http://schemas.microsoft.com/office/drawing/2014/main" id="{EC705AB4-1C31-149F-8150-FE37CA3FE77E}"/>
              </a:ext>
            </a:extLst>
          </p:cNvPr>
          <p:cNvSpPr/>
          <p:nvPr/>
        </p:nvSpPr>
        <p:spPr>
          <a:xfrm rot="21293620" flipH="1">
            <a:off x="5856918" y="5379475"/>
            <a:ext cx="154800" cy="154800"/>
          </a:xfrm>
          <a:prstGeom prst="ellipse">
            <a:avLst/>
          </a:prstGeom>
          <a:solidFill>
            <a:srgbClr val="262626"/>
          </a:solidFill>
          <a:ln w="35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" name="图形 300">
            <a:extLst>
              <a:ext uri="{FF2B5EF4-FFF2-40B4-BE49-F238E27FC236}">
                <a16:creationId xmlns:a16="http://schemas.microsoft.com/office/drawing/2014/main" id="{71CB2327-2250-094F-1CFB-F08D1AE42CE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355831" y="3480171"/>
            <a:ext cx="483903" cy="483903"/>
          </a:xfrm>
          <a:prstGeom prst="rect">
            <a:avLst/>
          </a:prstGeom>
        </p:spPr>
      </p:pic>
      <p:pic>
        <p:nvPicPr>
          <p:cNvPr id="123" name="图形 301">
            <a:extLst>
              <a:ext uri="{FF2B5EF4-FFF2-40B4-BE49-F238E27FC236}">
                <a16:creationId xmlns:a16="http://schemas.microsoft.com/office/drawing/2014/main" id="{B61ACA80-432A-955D-EFF0-A0CC53B89E0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911661" y="3480171"/>
            <a:ext cx="483903" cy="483903"/>
          </a:xfrm>
          <a:prstGeom prst="rect">
            <a:avLst/>
          </a:prstGeom>
        </p:spPr>
      </p:pic>
      <p:pic>
        <p:nvPicPr>
          <p:cNvPr id="124" name="图形 302">
            <a:extLst>
              <a:ext uri="{FF2B5EF4-FFF2-40B4-BE49-F238E27FC236}">
                <a16:creationId xmlns:a16="http://schemas.microsoft.com/office/drawing/2014/main" id="{A6D36C12-E123-1E46-6986-A0B07A3A47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22827" y="3480171"/>
            <a:ext cx="483903" cy="483903"/>
          </a:xfrm>
          <a:prstGeom prst="rect">
            <a:avLst/>
          </a:prstGeom>
        </p:spPr>
      </p:pic>
      <p:pic>
        <p:nvPicPr>
          <p:cNvPr id="125" name="图形 303">
            <a:extLst>
              <a:ext uri="{FF2B5EF4-FFF2-40B4-BE49-F238E27FC236}">
                <a16:creationId xmlns:a16="http://schemas.microsoft.com/office/drawing/2014/main" id="{0315F6F7-CF2B-41BD-14A2-C121725E55A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333996" y="3480171"/>
            <a:ext cx="483903" cy="483903"/>
          </a:xfrm>
          <a:prstGeom prst="rect">
            <a:avLst/>
          </a:prstGeom>
        </p:spPr>
      </p:pic>
      <p:sp>
        <p:nvSpPr>
          <p:cNvPr id="126" name="Oval 87">
            <a:extLst>
              <a:ext uri="{FF2B5EF4-FFF2-40B4-BE49-F238E27FC236}">
                <a16:creationId xmlns:a16="http://schemas.microsoft.com/office/drawing/2014/main" id="{FACDA7EC-920D-D3BC-141F-C21D5F0FFAAC}"/>
              </a:ext>
            </a:extLst>
          </p:cNvPr>
          <p:cNvSpPr/>
          <p:nvPr/>
        </p:nvSpPr>
        <p:spPr>
          <a:xfrm flipH="1">
            <a:off x="3516082" y="3953098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95">
            <a:extLst>
              <a:ext uri="{FF2B5EF4-FFF2-40B4-BE49-F238E27FC236}">
                <a16:creationId xmlns:a16="http://schemas.microsoft.com/office/drawing/2014/main" id="{DD0F42B9-24DA-A22B-DAE0-52498153E0C5}"/>
              </a:ext>
            </a:extLst>
          </p:cNvPr>
          <p:cNvSpPr/>
          <p:nvPr/>
        </p:nvSpPr>
        <p:spPr>
          <a:xfrm flipH="1">
            <a:off x="7108827" y="5372893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97">
            <a:extLst>
              <a:ext uri="{FF2B5EF4-FFF2-40B4-BE49-F238E27FC236}">
                <a16:creationId xmlns:a16="http://schemas.microsoft.com/office/drawing/2014/main" id="{9DA7C2FA-51BA-82B0-2A49-B0A6B51C4CA2}"/>
              </a:ext>
            </a:extLst>
          </p:cNvPr>
          <p:cNvSpPr/>
          <p:nvPr/>
        </p:nvSpPr>
        <p:spPr>
          <a:xfrm flipH="1">
            <a:off x="3352137" y="5372893"/>
            <a:ext cx="153837" cy="153837"/>
          </a:xfrm>
          <a:prstGeom prst="ellipse">
            <a:avLst/>
          </a:prstGeom>
          <a:solidFill>
            <a:srgbClr val="A42646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99">
            <a:extLst>
              <a:ext uri="{FF2B5EF4-FFF2-40B4-BE49-F238E27FC236}">
                <a16:creationId xmlns:a16="http://schemas.microsoft.com/office/drawing/2014/main" id="{9AE98323-AAFC-9086-0C04-144E71AF7B42}"/>
              </a:ext>
            </a:extLst>
          </p:cNvPr>
          <p:cNvSpPr/>
          <p:nvPr/>
        </p:nvSpPr>
        <p:spPr>
          <a:xfrm flipH="1">
            <a:off x="7734298" y="5372893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11">
            <a:extLst>
              <a:ext uri="{FF2B5EF4-FFF2-40B4-BE49-F238E27FC236}">
                <a16:creationId xmlns:a16="http://schemas.microsoft.com/office/drawing/2014/main" id="{3F0D7B7C-C117-C698-8BAF-0E9590CCDCDD}"/>
              </a:ext>
            </a:extLst>
          </p:cNvPr>
          <p:cNvSpPr/>
          <p:nvPr/>
        </p:nvSpPr>
        <p:spPr>
          <a:xfrm flipH="1">
            <a:off x="8516470" y="3953098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1">
            <a:extLst>
              <a:ext uri="{FF2B5EF4-FFF2-40B4-BE49-F238E27FC236}">
                <a16:creationId xmlns:a16="http://schemas.microsoft.com/office/drawing/2014/main" id="{BEC2FA56-EB42-1A6D-13B2-B230CC870117}"/>
              </a:ext>
            </a:extLst>
          </p:cNvPr>
          <p:cNvCxnSpPr>
            <a:cxnSpLocks/>
            <a:stCxn id="138" idx="4"/>
            <a:endCxn id="121" idx="0"/>
          </p:cNvCxnSpPr>
          <p:nvPr/>
        </p:nvCxnSpPr>
        <p:spPr>
          <a:xfrm flipH="1">
            <a:off x="5927429" y="4106935"/>
            <a:ext cx="1238100" cy="127284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组合 434">
            <a:extLst>
              <a:ext uri="{FF2B5EF4-FFF2-40B4-BE49-F238E27FC236}">
                <a16:creationId xmlns:a16="http://schemas.microsoft.com/office/drawing/2014/main" id="{CEBD9FC5-3F3B-F450-0535-39FB6C197896}"/>
              </a:ext>
            </a:extLst>
          </p:cNvPr>
          <p:cNvGrpSpPr/>
          <p:nvPr/>
        </p:nvGrpSpPr>
        <p:grpSpPr>
          <a:xfrm>
            <a:off x="4674556" y="4106935"/>
            <a:ext cx="3204899" cy="1272847"/>
            <a:chOff x="3611776" y="2645612"/>
            <a:chExt cx="1892011" cy="738507"/>
          </a:xfrm>
        </p:grpSpPr>
        <p:cxnSp>
          <p:nvCxnSpPr>
            <p:cNvPr id="133" name="Straight Connector 17">
              <a:extLst>
                <a:ext uri="{FF2B5EF4-FFF2-40B4-BE49-F238E27FC236}">
                  <a16:creationId xmlns:a16="http://schemas.microsoft.com/office/drawing/2014/main" id="{495A89FA-AC34-01BF-27AF-D6CCF8156F72}"/>
                </a:ext>
              </a:extLst>
            </p:cNvPr>
            <p:cNvCxnSpPr>
              <a:cxnSpLocks/>
              <a:stCxn id="138" idx="4"/>
              <a:endCxn id="88" idx="0"/>
            </p:cNvCxnSpPr>
            <p:nvPr/>
          </p:nvCxnSpPr>
          <p:spPr>
            <a:xfrm flipH="1">
              <a:off x="3611776" y="2645612"/>
              <a:ext cx="1470544" cy="73850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6">
              <a:extLst>
                <a:ext uri="{FF2B5EF4-FFF2-40B4-BE49-F238E27FC236}">
                  <a16:creationId xmlns:a16="http://schemas.microsoft.com/office/drawing/2014/main" id="{D6002A6C-9967-AE67-6571-5532F20BD22D}"/>
                </a:ext>
              </a:extLst>
            </p:cNvPr>
            <p:cNvCxnSpPr>
              <a:cxnSpLocks/>
              <a:stCxn id="140" idx="4"/>
              <a:endCxn id="92" idx="0"/>
            </p:cNvCxnSpPr>
            <p:nvPr/>
          </p:nvCxnSpPr>
          <p:spPr>
            <a:xfrm flipH="1">
              <a:off x="3981592" y="2645612"/>
              <a:ext cx="1522195" cy="73850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Connector 16">
            <a:extLst>
              <a:ext uri="{FF2B5EF4-FFF2-40B4-BE49-F238E27FC236}">
                <a16:creationId xmlns:a16="http://schemas.microsoft.com/office/drawing/2014/main" id="{C5194C8F-3B23-A83C-1762-45DA725FC10F}"/>
              </a:ext>
            </a:extLst>
          </p:cNvPr>
          <p:cNvCxnSpPr>
            <a:cxnSpLocks/>
            <a:stCxn id="140" idx="4"/>
            <a:endCxn id="121" idx="0"/>
          </p:cNvCxnSpPr>
          <p:nvPr/>
        </p:nvCxnSpPr>
        <p:spPr>
          <a:xfrm flipH="1">
            <a:off x="5927429" y="4106935"/>
            <a:ext cx="1952028" cy="127284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4">
            <a:extLst>
              <a:ext uri="{FF2B5EF4-FFF2-40B4-BE49-F238E27FC236}">
                <a16:creationId xmlns:a16="http://schemas.microsoft.com/office/drawing/2014/main" id="{5FB671BD-FDEE-0D2E-4215-1CF44317AE1A}"/>
              </a:ext>
            </a:extLst>
          </p:cNvPr>
          <p:cNvCxnSpPr>
            <a:cxnSpLocks/>
            <a:stCxn id="137" idx="4"/>
            <a:endCxn id="139" idx="0"/>
          </p:cNvCxnSpPr>
          <p:nvPr/>
        </p:nvCxnSpPr>
        <p:spPr>
          <a:xfrm>
            <a:off x="6451601" y="4107897"/>
            <a:ext cx="108671" cy="126499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83">
            <a:extLst>
              <a:ext uri="{FF2B5EF4-FFF2-40B4-BE49-F238E27FC236}">
                <a16:creationId xmlns:a16="http://schemas.microsoft.com/office/drawing/2014/main" id="{6780D6AD-0082-714A-DA65-174A49E29883}"/>
              </a:ext>
            </a:extLst>
          </p:cNvPr>
          <p:cNvSpPr/>
          <p:nvPr/>
        </p:nvSpPr>
        <p:spPr>
          <a:xfrm flipH="1">
            <a:off x="6374683" y="3953097"/>
            <a:ext cx="153837" cy="154800"/>
          </a:xfrm>
          <a:prstGeom prst="ellipse">
            <a:avLst/>
          </a:prstGeom>
          <a:solidFill>
            <a:srgbClr val="A42646"/>
          </a:solidFill>
          <a:ln w="12700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8" name="Oval 89">
            <a:extLst>
              <a:ext uri="{FF2B5EF4-FFF2-40B4-BE49-F238E27FC236}">
                <a16:creationId xmlns:a16="http://schemas.microsoft.com/office/drawing/2014/main" id="{98C98852-1A57-D410-0322-EF965132F5AF}"/>
              </a:ext>
            </a:extLst>
          </p:cNvPr>
          <p:cNvSpPr/>
          <p:nvPr/>
        </p:nvSpPr>
        <p:spPr>
          <a:xfrm flipH="1">
            <a:off x="7088611" y="3953098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93">
            <a:extLst>
              <a:ext uri="{FF2B5EF4-FFF2-40B4-BE49-F238E27FC236}">
                <a16:creationId xmlns:a16="http://schemas.microsoft.com/office/drawing/2014/main" id="{84D5C551-76D5-6160-E203-9598C5CAD207}"/>
              </a:ext>
            </a:extLst>
          </p:cNvPr>
          <p:cNvSpPr/>
          <p:nvPr/>
        </p:nvSpPr>
        <p:spPr>
          <a:xfrm flipH="1">
            <a:off x="6483354" y="5372893"/>
            <a:ext cx="153837" cy="153837"/>
          </a:xfrm>
          <a:prstGeom prst="ellipse">
            <a:avLst/>
          </a:prstGeom>
          <a:solidFill>
            <a:srgbClr val="203864"/>
          </a:solidFill>
          <a:ln w="12700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40" name="Oval 85">
            <a:extLst>
              <a:ext uri="{FF2B5EF4-FFF2-40B4-BE49-F238E27FC236}">
                <a16:creationId xmlns:a16="http://schemas.microsoft.com/office/drawing/2014/main" id="{EA253509-54F5-A916-2788-A650F3FA01F6}"/>
              </a:ext>
            </a:extLst>
          </p:cNvPr>
          <p:cNvSpPr/>
          <p:nvPr/>
        </p:nvSpPr>
        <p:spPr>
          <a:xfrm flipH="1">
            <a:off x="7802539" y="3953098"/>
            <a:ext cx="153837" cy="153837"/>
          </a:xfrm>
          <a:prstGeom prst="ellipse">
            <a:avLst/>
          </a:prstGeom>
          <a:solidFill>
            <a:srgbClr val="203864"/>
          </a:solidFill>
          <a:ln w="69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6">
            <a:extLst>
              <a:ext uri="{FF2B5EF4-FFF2-40B4-BE49-F238E27FC236}">
                <a16:creationId xmlns:a16="http://schemas.microsoft.com/office/drawing/2014/main" id="{9682B056-321E-5423-287C-E3A3582209B3}"/>
              </a:ext>
            </a:extLst>
          </p:cNvPr>
          <p:cNvCxnSpPr>
            <a:cxnSpLocks/>
            <a:stCxn id="126" idx="3"/>
            <a:endCxn id="92" idx="0"/>
          </p:cNvCxnSpPr>
          <p:nvPr/>
        </p:nvCxnSpPr>
        <p:spPr>
          <a:xfrm>
            <a:off x="3647390" y="4084406"/>
            <a:ext cx="1653603" cy="129537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图形 300">
            <a:extLst>
              <a:ext uri="{FF2B5EF4-FFF2-40B4-BE49-F238E27FC236}">
                <a16:creationId xmlns:a16="http://schemas.microsoft.com/office/drawing/2014/main" id="{C253EDAF-62C3-45EC-320E-16166703AC8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66997" y="3480171"/>
            <a:ext cx="483903" cy="483903"/>
          </a:xfrm>
          <a:prstGeom prst="rect">
            <a:avLst/>
          </a:prstGeom>
        </p:spPr>
      </p:pic>
      <p:pic>
        <p:nvPicPr>
          <p:cNvPr id="143" name="图形 300">
            <a:extLst>
              <a:ext uri="{FF2B5EF4-FFF2-40B4-BE49-F238E27FC236}">
                <a16:creationId xmlns:a16="http://schemas.microsoft.com/office/drawing/2014/main" id="{BDCC5673-7A53-0D1B-ED15-DEF17C2894A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78163" y="3480171"/>
            <a:ext cx="483903" cy="483903"/>
          </a:xfrm>
          <a:prstGeom prst="rect">
            <a:avLst/>
          </a:prstGeom>
        </p:spPr>
      </p:pic>
      <p:pic>
        <p:nvPicPr>
          <p:cNvPr id="144" name="图形 300">
            <a:extLst>
              <a:ext uri="{FF2B5EF4-FFF2-40B4-BE49-F238E27FC236}">
                <a16:creationId xmlns:a16="http://schemas.microsoft.com/office/drawing/2014/main" id="{8623EEFD-0E76-1C52-FE3F-00285B5BC40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89329" y="3480171"/>
            <a:ext cx="483903" cy="483903"/>
          </a:xfrm>
          <a:prstGeom prst="rect">
            <a:avLst/>
          </a:prstGeom>
        </p:spPr>
      </p:pic>
      <p:sp>
        <p:nvSpPr>
          <p:cNvPr id="147" name="Rounded Rectangle 35">
            <a:extLst>
              <a:ext uri="{FF2B5EF4-FFF2-40B4-BE49-F238E27FC236}">
                <a16:creationId xmlns:a16="http://schemas.microsoft.com/office/drawing/2014/main" id="{C96BC72A-8956-CDF6-D1B7-13B75BCC97D1}"/>
              </a:ext>
            </a:extLst>
          </p:cNvPr>
          <p:cNvSpPr/>
          <p:nvPr/>
        </p:nvSpPr>
        <p:spPr>
          <a:xfrm>
            <a:off x="3786016" y="3395930"/>
            <a:ext cx="2414477" cy="2688441"/>
          </a:xfrm>
          <a:prstGeom prst="roundRect">
            <a:avLst>
              <a:gd name="adj" fmla="val 5103"/>
            </a:avLst>
          </a:prstGeom>
          <a:solidFill>
            <a:srgbClr val="0070C0">
              <a:alpha val="22000"/>
            </a:srgb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矩形 165">
            <a:extLst>
              <a:ext uri="{FF2B5EF4-FFF2-40B4-BE49-F238E27FC236}">
                <a16:creationId xmlns:a16="http://schemas.microsoft.com/office/drawing/2014/main" id="{4C97DEAF-FD5C-A95D-681B-6A707FF43C0F}"/>
              </a:ext>
            </a:extLst>
          </p:cNvPr>
          <p:cNvSpPr/>
          <p:nvPr/>
        </p:nvSpPr>
        <p:spPr>
          <a:xfrm>
            <a:off x="3755757" y="6142254"/>
            <a:ext cx="305614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(4,</a:t>
            </a:r>
            <a:r>
              <a:rPr lang="zh-CN" altLang="en-US" sz="1800" dirty="0"/>
              <a:t> </a:t>
            </a:r>
            <a:r>
              <a:rPr lang="en-US" altLang="zh-CN" sz="1800" dirty="0"/>
              <a:t>3)-core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B90D62-1182-F0E2-AACC-53467A4E54FF}"/>
              </a:ext>
            </a:extLst>
          </p:cNvPr>
          <p:cNvGrpSpPr/>
          <p:nvPr/>
        </p:nvGrpSpPr>
        <p:grpSpPr>
          <a:xfrm>
            <a:off x="3329700" y="2875788"/>
            <a:ext cx="5684700" cy="553998"/>
            <a:chOff x="3329700" y="2803460"/>
            <a:chExt cx="5684700" cy="55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53">
                  <a:extLst>
                    <a:ext uri="{FF2B5EF4-FFF2-40B4-BE49-F238E27FC236}">
                      <a16:creationId xmlns:a16="http://schemas.microsoft.com/office/drawing/2014/main" id="{640084D8-49E6-D974-72DE-92F0018681DF}"/>
                    </a:ext>
                  </a:extLst>
                </p:cNvPr>
                <p:cNvSpPr txBox="1"/>
                <p:nvPr/>
              </p:nvSpPr>
              <p:spPr>
                <a:xfrm>
                  <a:off x="6166627" y="2803460"/>
                  <a:ext cx="706316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Hank</a:t>
                  </a:r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0" name="TextBox 53">
                  <a:extLst>
                    <a:ext uri="{FF2B5EF4-FFF2-40B4-BE49-F238E27FC236}">
                      <a16:creationId xmlns:a16="http://schemas.microsoft.com/office/drawing/2014/main" id="{640084D8-49E6-D974-72DE-92F001868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627" y="2803460"/>
                  <a:ext cx="706316" cy="553998"/>
                </a:xfrm>
                <a:prstGeom prst="rect">
                  <a:avLst/>
                </a:prstGeom>
                <a:blipFill>
                  <a:blip r:embed="rId28"/>
                  <a:stretch>
                    <a:fillRect l="-3571" r="-7143"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29">
                  <a:extLst>
                    <a:ext uri="{FF2B5EF4-FFF2-40B4-BE49-F238E27FC236}">
                      <a16:creationId xmlns:a16="http://schemas.microsoft.com/office/drawing/2014/main" id="{669721A1-76D3-C38B-0030-B8A72882ED47}"/>
                    </a:ext>
                  </a:extLst>
                </p:cNvPr>
                <p:cNvSpPr txBox="1"/>
                <p:nvPr/>
              </p:nvSpPr>
              <p:spPr>
                <a:xfrm>
                  <a:off x="7557573" y="2803460"/>
                  <a:ext cx="777168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Mark</a:t>
                  </a:r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1" name="TextBox 29">
                  <a:extLst>
                    <a:ext uri="{FF2B5EF4-FFF2-40B4-BE49-F238E27FC236}">
                      <a16:creationId xmlns:a16="http://schemas.microsoft.com/office/drawing/2014/main" id="{669721A1-76D3-C38B-0030-B8A72882E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7573" y="2803460"/>
                  <a:ext cx="777168" cy="553998"/>
                </a:xfrm>
                <a:prstGeom prst="rect">
                  <a:avLst/>
                </a:prstGeom>
                <a:blipFill>
                  <a:blip r:embed="rId29"/>
                  <a:stretch>
                    <a:fillRect r="-3226"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51">
                  <a:extLst>
                    <a:ext uri="{FF2B5EF4-FFF2-40B4-BE49-F238E27FC236}">
                      <a16:creationId xmlns:a16="http://schemas.microsoft.com/office/drawing/2014/main" id="{2BFB66CE-8EFA-9012-DCF5-1A7E0077DF44}"/>
                    </a:ext>
                  </a:extLst>
                </p:cNvPr>
                <p:cNvSpPr txBox="1"/>
                <p:nvPr/>
              </p:nvSpPr>
              <p:spPr>
                <a:xfrm>
                  <a:off x="3329700" y="2803460"/>
                  <a:ext cx="706316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(Tom)</a:t>
                  </a:r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2" name="TextBox 51">
                  <a:extLst>
                    <a:ext uri="{FF2B5EF4-FFF2-40B4-BE49-F238E27FC236}">
                      <a16:creationId xmlns:a16="http://schemas.microsoft.com/office/drawing/2014/main" id="{2BFB66CE-8EFA-9012-DCF5-1A7E0077D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700" y="2803460"/>
                  <a:ext cx="706316" cy="553998"/>
                </a:xfrm>
                <a:prstGeom prst="rect">
                  <a:avLst/>
                </a:prstGeom>
                <a:blipFill>
                  <a:blip r:embed="rId30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34">
                  <a:extLst>
                    <a:ext uri="{FF2B5EF4-FFF2-40B4-BE49-F238E27FC236}">
                      <a16:creationId xmlns:a16="http://schemas.microsoft.com/office/drawing/2014/main" id="{C47D3A07-F1D3-58CF-8A7A-D49113525D15}"/>
                    </a:ext>
                  </a:extLst>
                </p:cNvPr>
                <p:cNvSpPr txBox="1"/>
                <p:nvPr/>
              </p:nvSpPr>
              <p:spPr>
                <a:xfrm>
                  <a:off x="6862100" y="2803460"/>
                  <a:ext cx="706316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Jack</a:t>
                  </a:r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3" name="TextBox 34">
                  <a:extLst>
                    <a:ext uri="{FF2B5EF4-FFF2-40B4-BE49-F238E27FC236}">
                      <a16:creationId xmlns:a16="http://schemas.microsoft.com/office/drawing/2014/main" id="{C47D3A07-F1D3-58CF-8A7A-D49113525D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2100" y="2803460"/>
                  <a:ext cx="706316" cy="553998"/>
                </a:xfrm>
                <a:prstGeom prst="rect">
                  <a:avLst/>
                </a:prstGeom>
                <a:blipFill>
                  <a:blip r:embed="rId31"/>
                  <a:stretch>
                    <a:fillRect r="-1754"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43">
                  <a:extLst>
                    <a:ext uri="{FF2B5EF4-FFF2-40B4-BE49-F238E27FC236}">
                      <a16:creationId xmlns:a16="http://schemas.microsoft.com/office/drawing/2014/main" id="{B963A9B2-5D14-2B78-997F-AE078A0ED5D2}"/>
                    </a:ext>
                  </a:extLst>
                </p:cNvPr>
                <p:cNvSpPr txBox="1"/>
                <p:nvPr/>
              </p:nvSpPr>
              <p:spPr>
                <a:xfrm>
                  <a:off x="8308084" y="2803460"/>
                  <a:ext cx="706316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(Joey)</a:t>
                  </a:r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4" name="TextBox 43">
                  <a:extLst>
                    <a:ext uri="{FF2B5EF4-FFF2-40B4-BE49-F238E27FC236}">
                      <a16:creationId xmlns:a16="http://schemas.microsoft.com/office/drawing/2014/main" id="{B963A9B2-5D14-2B78-997F-AE078A0ED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084" y="2803460"/>
                  <a:ext cx="706316" cy="553998"/>
                </a:xfrm>
                <a:prstGeom prst="rect">
                  <a:avLst/>
                </a:prstGeom>
                <a:blipFill>
                  <a:blip r:embed="rId32"/>
                  <a:stretch>
                    <a:fillRect r="-1786"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53">
                  <a:extLst>
                    <a:ext uri="{FF2B5EF4-FFF2-40B4-BE49-F238E27FC236}">
                      <a16:creationId xmlns:a16="http://schemas.microsoft.com/office/drawing/2014/main" id="{AD09D0E0-1E71-9F04-49D7-7695F0DEE27F}"/>
                    </a:ext>
                  </a:extLst>
                </p:cNvPr>
                <p:cNvSpPr txBox="1"/>
                <p:nvPr/>
              </p:nvSpPr>
              <p:spPr>
                <a:xfrm>
                  <a:off x="4025173" y="2803460"/>
                  <a:ext cx="706316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(Jerry)</a:t>
                  </a:r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5" name="TextBox 53">
                  <a:extLst>
                    <a:ext uri="{FF2B5EF4-FFF2-40B4-BE49-F238E27FC236}">
                      <a16:creationId xmlns:a16="http://schemas.microsoft.com/office/drawing/2014/main" id="{AD09D0E0-1E71-9F04-49D7-7695F0DEE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173" y="2803460"/>
                  <a:ext cx="706316" cy="553998"/>
                </a:xfrm>
                <a:prstGeom prst="rect">
                  <a:avLst/>
                </a:prstGeom>
                <a:blipFill>
                  <a:blip r:embed="rId33"/>
                  <a:stretch>
                    <a:fillRect l="-1754" r="-3509"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29">
                  <a:extLst>
                    <a:ext uri="{FF2B5EF4-FFF2-40B4-BE49-F238E27FC236}">
                      <a16:creationId xmlns:a16="http://schemas.microsoft.com/office/drawing/2014/main" id="{B6EA01E1-D007-427A-8631-776544A4C942}"/>
                    </a:ext>
                  </a:extLst>
                </p:cNvPr>
                <p:cNvSpPr txBox="1"/>
                <p:nvPr/>
              </p:nvSpPr>
              <p:spPr>
                <a:xfrm>
                  <a:off x="5416119" y="2803460"/>
                  <a:ext cx="777168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(Kay)</a:t>
                  </a:r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6" name="TextBox 29">
                  <a:extLst>
                    <a:ext uri="{FF2B5EF4-FFF2-40B4-BE49-F238E27FC236}">
                      <a16:creationId xmlns:a16="http://schemas.microsoft.com/office/drawing/2014/main" id="{B6EA01E1-D007-427A-8631-776544A4C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6119" y="2803460"/>
                  <a:ext cx="777168" cy="553998"/>
                </a:xfrm>
                <a:prstGeom prst="rect">
                  <a:avLst/>
                </a:prstGeom>
                <a:blipFill>
                  <a:blip r:embed="rId34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34">
                  <a:extLst>
                    <a:ext uri="{FF2B5EF4-FFF2-40B4-BE49-F238E27FC236}">
                      <a16:creationId xmlns:a16="http://schemas.microsoft.com/office/drawing/2014/main" id="{5D651048-1E81-6CB4-3B79-146B542BF461}"/>
                    </a:ext>
                  </a:extLst>
                </p:cNvPr>
                <p:cNvSpPr txBox="1"/>
                <p:nvPr/>
              </p:nvSpPr>
              <p:spPr>
                <a:xfrm>
                  <a:off x="4720646" y="2803460"/>
                  <a:ext cx="706316" cy="5483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CN" sz="16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(Keith)</a:t>
                  </a:r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7" name="TextBox 34">
                  <a:extLst>
                    <a:ext uri="{FF2B5EF4-FFF2-40B4-BE49-F238E27FC236}">
                      <a16:creationId xmlns:a16="http://schemas.microsoft.com/office/drawing/2014/main" id="{5D651048-1E81-6CB4-3B79-146B542BF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646" y="2803460"/>
                  <a:ext cx="706316" cy="548355"/>
                </a:xfrm>
                <a:prstGeom prst="rect">
                  <a:avLst/>
                </a:prstGeom>
                <a:blipFill>
                  <a:blip r:embed="rId35"/>
                  <a:stretch>
                    <a:fillRect l="-3509" r="-3509"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41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36"/>
    </mc:Choice>
    <mc:Fallback xmlns="">
      <p:transition spd="slow" advTm="628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7731C-30F3-C24F-9082-AC8460C2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84530B40-EF9D-46C9-A58F-B0B5E3B38782}"/>
                  </a:ext>
                </a:extLst>
              </p:cNvPr>
              <p:cNvSpPr/>
              <p:nvPr/>
            </p:nvSpPr>
            <p:spPr>
              <a:xfrm>
                <a:off x="925926" y="1112094"/>
                <a:ext cx="1039136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r>
                  <a:rPr lang="en-US" altLang="zh-CN" sz="2400" b="1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</a:t>
                </a:r>
                <a:r>
                  <a:rPr lang="zh-CN" altLang="en-US" sz="2400" b="1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a bipartite graph </a:t>
                </a:r>
                <a14:m>
                  <m:oMath xmlns:m="http://schemas.openxmlformats.org/officeDocument/2006/math">
                    <m:r>
                      <a:rPr lang="en-US" altLang="zh-CN" sz="2400" b="0" i="1" u="none" strike="noStrike" baseline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degree constraints 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u="none" strike="noStrike" baseline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anchored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always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stays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</a:t>
                </a:r>
                <a:r>
                  <a:rPr lang="zh-CN" altLang="en-US" sz="2400" b="0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regardless</a:t>
                </a:r>
                <a:r>
                  <a:rPr lang="zh-CN" altLang="en-US" sz="2400" b="0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b="0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its</a:t>
                </a:r>
                <a:r>
                  <a:rPr lang="zh-CN" altLang="en-US" sz="2400" b="0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0" i="0" u="none" strike="noStrike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degree.</a:t>
                </a:r>
                <a:endParaRPr lang="en-US" altLang="zh-CN" sz="2400" b="0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2400" b="0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84530B40-EF9D-46C9-A58F-B0B5E3B38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26" y="1112094"/>
                <a:ext cx="10391361" cy="1200329"/>
              </a:xfrm>
              <a:prstGeom prst="rect">
                <a:avLst/>
              </a:prstGeom>
              <a:blipFill>
                <a:blip r:embed="rId5"/>
                <a:stretch>
                  <a:fillRect l="-854" t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" name="Picture 162">
            <a:extLst>
              <a:ext uri="{FF2B5EF4-FFF2-40B4-BE49-F238E27FC236}">
                <a16:creationId xmlns:a16="http://schemas.microsoft.com/office/drawing/2014/main" id="{B7595F0F-9F0D-B7C1-5EAE-A2317A2CA1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78" y="2043041"/>
            <a:ext cx="6134475" cy="4138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矩形 165">
                <a:extLst>
                  <a:ext uri="{FF2B5EF4-FFF2-40B4-BE49-F238E27FC236}">
                    <a16:creationId xmlns:a16="http://schemas.microsoft.com/office/drawing/2014/main" id="{50086A4B-7BC7-7E1F-EDA1-4D4627C7E37F}"/>
                  </a:ext>
                </a:extLst>
              </p:cNvPr>
              <p:cNvSpPr/>
              <p:nvPr/>
            </p:nvSpPr>
            <p:spPr>
              <a:xfrm>
                <a:off x="925926" y="2312423"/>
                <a:ext cx="4523899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Anchored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)-core.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a bipartite graph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degree constraints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anchored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vertices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anchored.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AU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Follower.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non-anchor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vertices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anchored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original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2400" b="0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4" name="矩形 165">
                <a:extLst>
                  <a:ext uri="{FF2B5EF4-FFF2-40B4-BE49-F238E27FC236}">
                    <a16:creationId xmlns:a16="http://schemas.microsoft.com/office/drawing/2014/main" id="{50086A4B-7BC7-7E1F-EDA1-4D4627C7E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26" y="2312423"/>
                <a:ext cx="4523899" cy="4524315"/>
              </a:xfrm>
              <a:prstGeom prst="rect">
                <a:avLst/>
              </a:prstGeom>
              <a:blipFill>
                <a:blip r:embed="rId7"/>
                <a:stretch>
                  <a:fillRect l="-1955" t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6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6"/>
    </mc:Choice>
    <mc:Fallback xmlns="">
      <p:transition spd="slow" advTm="393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7731C-30F3-C24F-9082-AC8460C2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AA50AF-8003-2476-F75D-A1018A7BC370}"/>
                  </a:ext>
                </a:extLst>
              </p:cNvPr>
              <p:cNvSpPr/>
              <p:nvPr/>
            </p:nvSpPr>
            <p:spPr>
              <a:xfrm>
                <a:off x="965197" y="1701665"/>
                <a:ext cx="5001837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Problem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statement.</a:t>
                </a:r>
                <a:r>
                  <a: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a bipartite graph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𝐺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degree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constraints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budgets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anchored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)-core problem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aims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𝑈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such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that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number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followers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maximized.</a:t>
                </a:r>
                <a:r>
                  <a:rPr lang="zh-CN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AU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AA50AF-8003-2476-F75D-A1018A7BC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97" y="1701665"/>
                <a:ext cx="5001837" cy="2677656"/>
              </a:xfrm>
              <a:prstGeom prst="rect">
                <a:avLst/>
              </a:prstGeom>
              <a:blipFill>
                <a:blip r:embed="rId5"/>
                <a:stretch>
                  <a:fillRect l="-1772" t="-1415" r="-1266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4AC017D-8B35-C389-E4BE-3DDCF796A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34" y="1543169"/>
            <a:ext cx="6134475" cy="41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05"/>
    </mc:Choice>
    <mc:Fallback xmlns="">
      <p:transition spd="slow" advTm="28605"/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16746</TotalTime>
  <Words>5735</Words>
  <Application>Microsoft Macintosh PowerPoint</Application>
  <PresentationFormat>Widescreen</PresentationFormat>
  <Paragraphs>626</Paragraphs>
  <Slides>35</Slides>
  <Notes>35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等线</vt:lpstr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Yuting</dc:creator>
  <cp:lastModifiedBy>Jerry He</cp:lastModifiedBy>
  <cp:revision>529</cp:revision>
  <dcterms:created xsi:type="dcterms:W3CDTF">2021-09-15T11:03:40Z</dcterms:created>
  <dcterms:modified xsi:type="dcterms:W3CDTF">2022-05-23T09:40:52Z</dcterms:modified>
</cp:coreProperties>
</file>